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5"/>
  </p:notesMasterIdLst>
  <p:sldIdLst>
    <p:sldId id="269" r:id="rId5"/>
    <p:sldId id="297" r:id="rId6"/>
    <p:sldId id="266" r:id="rId7"/>
    <p:sldId id="454" r:id="rId8"/>
    <p:sldId id="477" r:id="rId9"/>
    <p:sldId id="455" r:id="rId10"/>
    <p:sldId id="456" r:id="rId11"/>
    <p:sldId id="372" r:id="rId12"/>
    <p:sldId id="504" r:id="rId13"/>
    <p:sldId id="511" r:id="rId14"/>
    <p:sldId id="509" r:id="rId15"/>
    <p:sldId id="508" r:id="rId16"/>
    <p:sldId id="479" r:id="rId17"/>
    <p:sldId id="497" r:id="rId18"/>
    <p:sldId id="498" r:id="rId19"/>
    <p:sldId id="480" r:id="rId20"/>
    <p:sldId id="457" r:id="rId21"/>
    <p:sldId id="478" r:id="rId22"/>
    <p:sldId id="505" r:id="rId23"/>
    <p:sldId id="459" r:id="rId24"/>
    <p:sldId id="491" r:id="rId25"/>
    <p:sldId id="499" r:id="rId26"/>
    <p:sldId id="493" r:id="rId27"/>
    <p:sldId id="502" r:id="rId28"/>
    <p:sldId id="510" r:id="rId29"/>
    <p:sldId id="374" r:id="rId30"/>
    <p:sldId id="489" r:id="rId31"/>
    <p:sldId id="430" r:id="rId32"/>
    <p:sldId id="482" r:id="rId33"/>
    <p:sldId id="503" r:id="rId34"/>
  </p:sldIdLst>
  <p:sldSz cx="9144000" cy="6858000" type="screen4x3"/>
  <p:notesSz cx="6805613" cy="9939338"/>
  <p:custDataLst>
    <p:tags r:id="rId36"/>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007864"/>
    <a:srgbClr val="83CCAA"/>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260F93-3458-4159-AF31-DC21090BA232}" v="18" dt="2024-10-22T05:35:22.344"/>
    <p1510:client id="{EB0C0143-E72E-14B1-74F2-FC2E56807C3C}" v="4" dt="2024-10-22T06:49:10.9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97" autoAdjust="0"/>
    <p:restoredTop sz="76923" autoAdjust="0"/>
  </p:normalViewPr>
  <p:slideViewPr>
    <p:cSldViewPr snapToGrid="0" snapToObjects="1">
      <p:cViewPr varScale="1">
        <p:scale>
          <a:sx n="47" d="100"/>
          <a:sy n="47" d="100"/>
        </p:scale>
        <p:origin x="1968" y="4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8" d="100"/>
          <a:sy n="78" d="100"/>
        </p:scale>
        <p:origin x="40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099" cy="498693"/>
          </a:xfrm>
          <a:prstGeom prst="rect">
            <a:avLst/>
          </a:prstGeom>
        </p:spPr>
        <p:txBody>
          <a:bodyPr vert="horz" lIns="92221" tIns="46111" rIns="92221"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2221" tIns="46111" rIns="92221" bIns="46111" rtlCol="0"/>
          <a:lstStyle>
            <a:lvl1pPr algn="r">
              <a:defRPr sz="1200"/>
            </a:lvl1pPr>
          </a:lstStyle>
          <a:p>
            <a:fld id="{BA50B120-CD90-CA4A-A384-DB7B908530F3}" type="datetimeFigureOut">
              <a:rPr kumimoji="1" lang="ja-JP" altLang="en-US" smtClean="0"/>
              <a:t>2024/10/21</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2800"/>
          </a:xfrm>
          <a:prstGeom prst="rect">
            <a:avLst/>
          </a:prstGeom>
          <a:noFill/>
          <a:ln w="12700">
            <a:solidFill>
              <a:prstClr val="black"/>
            </a:solidFill>
          </a:ln>
        </p:spPr>
        <p:txBody>
          <a:bodyPr vert="horz" lIns="92221" tIns="46111" rIns="92221" bIns="46111" rtlCol="0" anchor="ctr"/>
          <a:lstStyle/>
          <a:p>
            <a:endParaRPr lang="ja-JP" altLang="en-US"/>
          </a:p>
        </p:txBody>
      </p:sp>
      <p:sp>
        <p:nvSpPr>
          <p:cNvPr id="5" name="ノート プレースホルダー 4"/>
          <p:cNvSpPr>
            <a:spLocks noGrp="1"/>
          </p:cNvSpPr>
          <p:nvPr>
            <p:ph type="body" sz="quarter" idx="3"/>
          </p:nvPr>
        </p:nvSpPr>
        <p:spPr>
          <a:xfrm>
            <a:off x="680562" y="4783308"/>
            <a:ext cx="5444490" cy="3913615"/>
          </a:xfrm>
          <a:prstGeom prst="rect">
            <a:avLst/>
          </a:prstGeom>
        </p:spPr>
        <p:txBody>
          <a:bodyPr vert="horz" lIns="92221" tIns="46111" rIns="92221" bIns="46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099" cy="498692"/>
          </a:xfrm>
          <a:prstGeom prst="rect">
            <a:avLst/>
          </a:prstGeom>
        </p:spPr>
        <p:txBody>
          <a:bodyPr vert="horz" lIns="92221" tIns="46111" rIns="92221"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2221" tIns="46111" rIns="92221" bIns="4611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562" y="4679505"/>
            <a:ext cx="5444490" cy="4761142"/>
          </a:xfrm>
        </p:spPr>
        <p:txBody>
          <a:bodyPr/>
          <a:lstStyle/>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Tree>
    <p:extLst>
      <p:ext uri="{BB962C8B-B14F-4D97-AF65-F5344CB8AC3E}">
        <p14:creationId xmlns:p14="http://schemas.microsoft.com/office/powerpoint/2010/main" val="21953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239843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Tree>
    <p:extLst>
      <p:ext uri="{BB962C8B-B14F-4D97-AF65-F5344CB8AC3E}">
        <p14:creationId xmlns:p14="http://schemas.microsoft.com/office/powerpoint/2010/main" val="1472776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3462862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732A5-F246-DFD6-EB13-4B2A68DD7D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0D5EFB-1995-7EEE-11F5-F089AA68079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13CB4EA-50A9-CB2F-2D3D-707D2B40B6CF}"/>
              </a:ext>
            </a:extLst>
          </p:cNvPr>
          <p:cNvSpPr>
            <a:spLocks noGrp="1"/>
          </p:cNvSpPr>
          <p:nvPr>
            <p:ph type="body" idx="1"/>
          </p:nvPr>
        </p:nvSpPr>
        <p:spPr/>
        <p:txBody>
          <a:bodyPr/>
          <a:lstStyle/>
          <a:p>
            <a:pPr indent="94463" defTabSz="922264">
              <a:defRPr/>
            </a:pPr>
            <a:endParaRPr lang="en-US" altLang="ja-JP" dirty="0"/>
          </a:p>
        </p:txBody>
      </p:sp>
      <p:sp>
        <p:nvSpPr>
          <p:cNvPr id="4" name="スライド番号プレースホルダー 3">
            <a:extLst>
              <a:ext uri="{FF2B5EF4-FFF2-40B4-BE49-F238E27FC236}">
                <a16:creationId xmlns:a16="http://schemas.microsoft.com/office/drawing/2014/main" id="{731D6620-37D1-DA84-D72A-AC2156FD5F20}"/>
              </a:ext>
            </a:extLst>
          </p:cNvPr>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031000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6920-0D30-DCDF-9F15-C93FF67E3E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BD9A7B-3AF9-A76E-E529-D8BC38D5C2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CCBE10-48BC-454B-C3AA-477DAE4E3549}"/>
              </a:ext>
            </a:extLst>
          </p:cNvPr>
          <p:cNvSpPr>
            <a:spLocks noGrp="1"/>
          </p:cNvSpPr>
          <p:nvPr>
            <p:ph type="body" idx="1"/>
          </p:nvPr>
        </p:nvSpPr>
        <p:spPr/>
        <p:txBody>
          <a:bodyPr/>
          <a:lstStyle/>
          <a:p>
            <a:pPr indent="94463" defTabSz="922264">
              <a:defRPr/>
            </a:pP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A180C768-164C-6DB3-1ECE-62AD32471EF3}"/>
              </a:ext>
            </a:extLst>
          </p:cNvPr>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63772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16375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Tree>
    <p:extLst>
      <p:ext uri="{BB962C8B-B14F-4D97-AF65-F5344CB8AC3E}">
        <p14:creationId xmlns:p14="http://schemas.microsoft.com/office/powerpoint/2010/main" val="661006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3910991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Tree>
    <p:extLst>
      <p:ext uri="{BB962C8B-B14F-4D97-AF65-F5344CB8AC3E}">
        <p14:creationId xmlns:p14="http://schemas.microsoft.com/office/powerpoint/2010/main" val="331877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rtl="0" fontAlgn="base"/>
            <a:endParaRPr lang="en-US" altLang="ja-JP" b="0" i="0" dirty="0">
              <a:solidFill>
                <a:srgbClr val="444444"/>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dirty="0"/>
          </a:p>
        </p:txBody>
      </p:sp>
    </p:spTree>
    <p:extLst>
      <p:ext uri="{BB962C8B-B14F-4D97-AF65-F5344CB8AC3E}">
        <p14:creationId xmlns:p14="http://schemas.microsoft.com/office/powerpoint/2010/main" val="2204290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Tree>
    <p:extLst>
      <p:ext uri="{BB962C8B-B14F-4D97-AF65-F5344CB8AC3E}">
        <p14:creationId xmlns:p14="http://schemas.microsoft.com/office/powerpoint/2010/main" val="2357561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B5A8-C5B5-E291-F716-69012648C3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EFD804-A8C1-1A88-A1BD-90322222164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2E1356-69FF-C226-0287-503E2841BA93}"/>
              </a:ext>
            </a:extLst>
          </p:cNvPr>
          <p:cNvSpPr>
            <a:spLocks noGrp="1"/>
          </p:cNvSpPr>
          <p:nvPr>
            <p:ph type="body" idx="1"/>
          </p:nvPr>
        </p:nvSpPr>
        <p:spPr/>
        <p:txBody>
          <a:bodyPr/>
          <a:lstStyle/>
          <a:p>
            <a:pPr indent="90629"/>
            <a:endParaRPr lang="ja-JP" altLang="en-US" dirty="0"/>
          </a:p>
        </p:txBody>
      </p:sp>
      <p:sp>
        <p:nvSpPr>
          <p:cNvPr id="4" name="スライド番号プレースホルダー 3">
            <a:extLst>
              <a:ext uri="{FF2B5EF4-FFF2-40B4-BE49-F238E27FC236}">
                <a16:creationId xmlns:a16="http://schemas.microsoft.com/office/drawing/2014/main" id="{A37F77C5-A380-0A43-14EF-705F4E317600}"/>
              </a:ext>
            </a:extLst>
          </p:cNvPr>
          <p:cNvSpPr>
            <a:spLocks noGrp="1"/>
          </p:cNvSpPr>
          <p:nvPr>
            <p:ph type="sldNum" sz="quarter" idx="10"/>
          </p:nvPr>
        </p:nvSpPr>
        <p:spPr/>
        <p:txBody>
          <a:bodyPr/>
          <a:lstStyle/>
          <a:p>
            <a:fld id="{2B53D04A-B60E-1241-96E3-BBB7CC6C31A8}" type="slidenum">
              <a:rPr kumimoji="1" lang="ja-JP" altLang="en-US" smtClean="0"/>
              <a:t>22</a:t>
            </a:fld>
            <a:endParaRPr kumimoji="1" lang="ja-JP" altLang="en-US" dirty="0"/>
          </a:p>
        </p:txBody>
      </p:sp>
    </p:spTree>
    <p:extLst>
      <p:ext uri="{BB962C8B-B14F-4D97-AF65-F5344CB8AC3E}">
        <p14:creationId xmlns:p14="http://schemas.microsoft.com/office/powerpoint/2010/main" val="1573364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23</a:t>
            </a:fld>
            <a:endParaRPr kumimoji="1" lang="ja-JP" altLang="en-US" dirty="0"/>
          </a:p>
        </p:txBody>
      </p:sp>
    </p:spTree>
    <p:extLst>
      <p:ext uri="{BB962C8B-B14F-4D97-AF65-F5344CB8AC3E}">
        <p14:creationId xmlns:p14="http://schemas.microsoft.com/office/powerpoint/2010/main" val="1303959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8FFF-FB5C-BDE6-75B5-30CC6115A8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C4E3E1-024E-5234-69FE-AA7217A868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1772DA-0CC3-03FB-E17B-4DA7B9A31017}"/>
              </a:ext>
            </a:extLst>
          </p:cNvPr>
          <p:cNvSpPr>
            <a:spLocks noGrp="1"/>
          </p:cNvSpPr>
          <p:nvPr>
            <p:ph type="body" idx="1"/>
          </p:nvPr>
        </p:nvSpPr>
        <p:spPr/>
        <p:txBody>
          <a:bodyPr/>
          <a:lstStyle/>
          <a:p>
            <a:pPr indent="90629"/>
            <a:endParaRPr lang="en-US" altLang="ja-JP" dirty="0"/>
          </a:p>
        </p:txBody>
      </p:sp>
      <p:sp>
        <p:nvSpPr>
          <p:cNvPr id="4" name="スライド番号プレースホルダー 3">
            <a:extLst>
              <a:ext uri="{FF2B5EF4-FFF2-40B4-BE49-F238E27FC236}">
                <a16:creationId xmlns:a16="http://schemas.microsoft.com/office/drawing/2014/main" id="{ABACEF15-D039-F88D-6CFD-4899DEF53C27}"/>
              </a:ext>
            </a:extLst>
          </p:cNvPr>
          <p:cNvSpPr>
            <a:spLocks noGrp="1"/>
          </p:cNvSpPr>
          <p:nvPr>
            <p:ph type="sldNum" sz="quarter" idx="10"/>
          </p:nvPr>
        </p:nvSpPr>
        <p:spPr/>
        <p:txBody>
          <a:bodyPr/>
          <a:lstStyle/>
          <a:p>
            <a:fld id="{2B53D04A-B60E-1241-96E3-BBB7CC6C31A8}" type="slidenum">
              <a:rPr kumimoji="1" lang="ja-JP" altLang="en-US" smtClean="0"/>
              <a:t>24</a:t>
            </a:fld>
            <a:endParaRPr kumimoji="1" lang="ja-JP" altLang="en-US" dirty="0"/>
          </a:p>
        </p:txBody>
      </p:sp>
    </p:spTree>
    <p:extLst>
      <p:ext uri="{BB962C8B-B14F-4D97-AF65-F5344CB8AC3E}">
        <p14:creationId xmlns:p14="http://schemas.microsoft.com/office/powerpoint/2010/main" val="3666483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8FFF-FB5C-BDE6-75B5-30CC6115A8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C4E3E1-024E-5234-69FE-AA7217A868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1772DA-0CC3-03FB-E17B-4DA7B9A31017}"/>
              </a:ext>
            </a:extLst>
          </p:cNvPr>
          <p:cNvSpPr>
            <a:spLocks noGrp="1"/>
          </p:cNvSpPr>
          <p:nvPr>
            <p:ph type="body" idx="1"/>
          </p:nvPr>
        </p:nvSpPr>
        <p:spPr/>
        <p:txBody>
          <a:bodyPr/>
          <a:lstStyle/>
          <a:p>
            <a:pPr indent="90629"/>
            <a:endParaRPr lang="en-US" altLang="ja-JP" dirty="0"/>
          </a:p>
        </p:txBody>
      </p:sp>
      <p:sp>
        <p:nvSpPr>
          <p:cNvPr id="4" name="スライド番号プレースホルダー 3">
            <a:extLst>
              <a:ext uri="{FF2B5EF4-FFF2-40B4-BE49-F238E27FC236}">
                <a16:creationId xmlns:a16="http://schemas.microsoft.com/office/drawing/2014/main" id="{ABACEF15-D039-F88D-6CFD-4899DEF53C27}"/>
              </a:ext>
            </a:extLst>
          </p:cNvPr>
          <p:cNvSpPr>
            <a:spLocks noGrp="1"/>
          </p:cNvSpPr>
          <p:nvPr>
            <p:ph type="sldNum" sz="quarter" idx="10"/>
          </p:nvPr>
        </p:nvSpPr>
        <p:spPr/>
        <p:txBody>
          <a:bodyPr/>
          <a:lstStyle/>
          <a:p>
            <a:fld id="{2B53D04A-B60E-1241-96E3-BBB7CC6C31A8}" type="slidenum">
              <a:rPr kumimoji="1" lang="ja-JP" altLang="en-US" smtClean="0"/>
              <a:t>25</a:t>
            </a:fld>
            <a:endParaRPr kumimoji="1" lang="ja-JP" altLang="en-US" dirty="0"/>
          </a:p>
        </p:txBody>
      </p:sp>
    </p:spTree>
    <p:extLst>
      <p:ext uri="{BB962C8B-B14F-4D97-AF65-F5344CB8AC3E}">
        <p14:creationId xmlns:p14="http://schemas.microsoft.com/office/powerpoint/2010/main" val="3664985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968540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519E-6A5A-0C66-E062-15E4FA1CB9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4A0558-091A-C566-060E-B6E1FAFC3D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611A0B-554B-5E66-174B-29FAFE565B84}"/>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FA06C849-6611-04EA-060E-6A7EDE09E346}"/>
              </a:ext>
            </a:extLst>
          </p:cNvPr>
          <p:cNvSpPr>
            <a:spLocks noGrp="1"/>
          </p:cNvSpPr>
          <p:nvPr>
            <p:ph type="sldNum" sz="quarter" idx="10"/>
          </p:nvPr>
        </p:nvSpPr>
        <p:spPr/>
        <p:txBody>
          <a:bodyPr/>
          <a:lstStyle/>
          <a:p>
            <a:fld id="{2B53D04A-B60E-1241-96E3-BBB7CC6C31A8}" type="slidenum">
              <a:rPr kumimoji="1" lang="ja-JP" altLang="en-US" smtClean="0"/>
              <a:t>27</a:t>
            </a:fld>
            <a:endParaRPr kumimoji="1" lang="ja-JP" altLang="en-US"/>
          </a:p>
        </p:txBody>
      </p:sp>
    </p:spTree>
    <p:extLst>
      <p:ext uri="{BB962C8B-B14F-4D97-AF65-F5344CB8AC3E}">
        <p14:creationId xmlns:p14="http://schemas.microsoft.com/office/powerpoint/2010/main" val="1925613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9F42-7FA3-271E-A34E-35D2691FC3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F8CD16-B848-4812-DAA2-A16024000F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77905C-1FBF-8359-24E3-BF94D636AAEF}"/>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807215B5-5FDF-768A-1948-619457EBF2A5}"/>
              </a:ext>
            </a:extLst>
          </p:cNvPr>
          <p:cNvSpPr>
            <a:spLocks noGrp="1"/>
          </p:cNvSpPr>
          <p:nvPr>
            <p:ph type="sldNum" sz="quarter" idx="10"/>
          </p:nvPr>
        </p:nvSpPr>
        <p:spPr/>
        <p:txBody>
          <a:bodyPr/>
          <a:lstStyle/>
          <a:p>
            <a:fld id="{2B53D04A-B60E-1241-96E3-BBB7CC6C31A8}" type="slidenum">
              <a:rPr kumimoji="1" lang="ja-JP" altLang="en-US" smtClean="0"/>
              <a:t>28</a:t>
            </a:fld>
            <a:endParaRPr kumimoji="1" lang="ja-JP" altLang="en-US"/>
          </a:p>
        </p:txBody>
      </p:sp>
    </p:spTree>
    <p:extLst>
      <p:ext uri="{BB962C8B-B14F-4D97-AF65-F5344CB8AC3E}">
        <p14:creationId xmlns:p14="http://schemas.microsoft.com/office/powerpoint/2010/main" val="2521884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2EA9-3553-1C76-DDA9-87F5319FAF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0C1CC5-5264-FEB2-1009-066BDF0E7F1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9B84BFD-2BD7-1267-45D2-3D0F0E9985A4}"/>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0A052EF0-FD9F-E9A2-7AE6-110C21C0D17B}"/>
              </a:ext>
            </a:extLst>
          </p:cNvPr>
          <p:cNvSpPr>
            <a:spLocks noGrp="1"/>
          </p:cNvSpPr>
          <p:nvPr>
            <p:ph type="sldNum" sz="quarter" idx="10"/>
          </p:nvPr>
        </p:nvSpPr>
        <p:spPr/>
        <p:txBody>
          <a:bodyPr/>
          <a:lstStyle/>
          <a:p>
            <a:fld id="{2B53D04A-B60E-1241-96E3-BBB7CC6C31A8}" type="slidenum">
              <a:rPr kumimoji="1" lang="ja-JP" altLang="en-US" smtClean="0"/>
              <a:t>29</a:t>
            </a:fld>
            <a:endParaRPr kumimoji="1" lang="ja-JP" altLang="en-US"/>
          </a:p>
        </p:txBody>
      </p:sp>
    </p:spTree>
    <p:extLst>
      <p:ext uri="{BB962C8B-B14F-4D97-AF65-F5344CB8AC3E}">
        <p14:creationId xmlns:p14="http://schemas.microsoft.com/office/powerpoint/2010/main" val="429451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07A7-9B54-7BBC-9252-B11AED477C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748424-9674-30A5-A5BF-ED8AA29C47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1E7885-55E7-9535-BEDD-3AE3E4605D31}"/>
              </a:ext>
            </a:extLst>
          </p:cNvPr>
          <p:cNvSpPr>
            <a:spLocks noGrp="1"/>
          </p:cNvSpPr>
          <p:nvPr>
            <p:ph type="body" idx="1"/>
          </p:nvPr>
        </p:nvSpPr>
        <p:spPr/>
        <p:txBody>
          <a:bodyPr/>
          <a:lstStyle/>
          <a:p>
            <a:endParaRPr lang="en-US" altLang="ja-JP" dirty="0"/>
          </a:p>
        </p:txBody>
      </p:sp>
      <p:sp>
        <p:nvSpPr>
          <p:cNvPr id="4" name="スライド番号プレースホルダー 3">
            <a:extLst>
              <a:ext uri="{FF2B5EF4-FFF2-40B4-BE49-F238E27FC236}">
                <a16:creationId xmlns:a16="http://schemas.microsoft.com/office/drawing/2014/main" id="{DC2327E8-5896-C33B-8A1B-6A536BDDA0D3}"/>
              </a:ext>
            </a:extLst>
          </p:cNvPr>
          <p:cNvSpPr>
            <a:spLocks noGrp="1"/>
          </p:cNvSpPr>
          <p:nvPr>
            <p:ph type="sldNum" sz="quarter" idx="10"/>
          </p:nvPr>
        </p:nvSpPr>
        <p:spPr/>
        <p:txBody>
          <a:bodyPr/>
          <a:lstStyle/>
          <a:p>
            <a:fld id="{2B53D04A-B60E-1241-96E3-BBB7CC6C31A8}" type="slidenum">
              <a:rPr kumimoji="1" lang="ja-JP" altLang="en-US" smtClean="0"/>
              <a:t>30</a:t>
            </a:fld>
            <a:endParaRPr kumimoji="1" lang="ja-JP" altLang="en-US"/>
          </a:p>
        </p:txBody>
      </p:sp>
    </p:spTree>
    <p:extLst>
      <p:ext uri="{BB962C8B-B14F-4D97-AF65-F5344CB8AC3E}">
        <p14:creationId xmlns:p14="http://schemas.microsoft.com/office/powerpoint/2010/main" val="3284934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mj-lt"/>
              <a:buNone/>
            </a:pPr>
            <a:endParaRPr lang="ja-JP" altLang="en-US" b="0" i="0" dirty="0">
              <a:solidFill>
                <a:srgbClr val="374151"/>
              </a:solidFill>
              <a:effectLst/>
              <a:latin typeface="Söhne"/>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defTabSz="842837">
              <a:defRPr/>
            </a:pPr>
            <a:endParaRPr lang="ja-JP" altLang="en-US" spc="18" dirty="0">
              <a:latin typeface="Meiryo UI" panose="020B0604030504040204" pitchFamily="50" charset="-128"/>
              <a:ea typeface="Meiryo UI" panose="020B0604030504040204" pitchFamily="50" charset="-128"/>
              <a:cs typeface="AoyagiKouzanFontT"/>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5574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Tree>
    <p:extLst>
      <p:ext uri="{BB962C8B-B14F-4D97-AF65-F5344CB8AC3E}">
        <p14:creationId xmlns:p14="http://schemas.microsoft.com/office/powerpoint/2010/main" val="435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endParaRPr lang="ja-JP" altLang="en-US"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Tree>
    <p:extLst>
      <p:ext uri="{BB962C8B-B14F-4D97-AF65-F5344CB8AC3E}">
        <p14:creationId xmlns:p14="http://schemas.microsoft.com/office/powerpoint/2010/main" val="1822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Tree>
    <p:extLst>
      <p:ext uri="{BB962C8B-B14F-4D97-AF65-F5344CB8AC3E}">
        <p14:creationId xmlns:p14="http://schemas.microsoft.com/office/powerpoint/2010/main" val="108819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Tree>
    <p:extLst>
      <p:ext uri="{BB962C8B-B14F-4D97-AF65-F5344CB8AC3E}">
        <p14:creationId xmlns:p14="http://schemas.microsoft.com/office/powerpoint/2010/main" val="33902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2024/10/21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2.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3.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14.xml"/><Relationship Id="rId7" Type="http://schemas.openxmlformats.org/officeDocument/2006/relationships/image" Target="../media/image1.emf"/><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oleObject" Target="../embeddings/oleObject7.bin"/><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5.xml"/><Relationship Id="rId7" Type="http://schemas.openxmlformats.org/officeDocument/2006/relationships/image" Target="../media/image29.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6.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31.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8.xml"/><Relationship Id="rId7" Type="http://schemas.openxmlformats.org/officeDocument/2006/relationships/image" Target="../media/image32.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19.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1.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2.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image" Target="../media/image35.pn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3.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7.xml"/><Relationship Id="rId6" Type="http://schemas.openxmlformats.org/officeDocument/2006/relationships/image" Target="../media/image36.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4.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37.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5.xml"/><Relationship Id="rId7"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8.pn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87524" y="2297210"/>
            <a:ext cx="8568952" cy="1836104"/>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latin typeface="メイリオ" panose="020B0604030504040204" pitchFamily="50" charset="-128"/>
                <a:ea typeface="メイリオ" panose="020B0604030504040204" pitchFamily="50" charset="-128"/>
              </a:rPr>
              <a:t>デジタルリテラシーを身につけて</a:t>
            </a:r>
            <a:endParaRPr lang="en-US" altLang="ja-JP" sz="3600" b="1" dirty="0">
              <a:latin typeface="メイリオ" panose="020B0604030504040204" pitchFamily="50" charset="-128"/>
              <a:ea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rPr>
              <a:t>安心・安全にインターネットを楽しもう</a:t>
            </a:r>
            <a:endParaRPr kumimoji="1" lang="en-US" altLang="ja-JP" sz="3600" b="1" dirty="0">
              <a:latin typeface="メイリオ" panose="020B0604030504040204" pitchFamily="50" charset="-128"/>
              <a:ea typeface="メイリオ" panose="020B0604030504040204" pitchFamily="50" charset="-128"/>
            </a:endParaRPr>
          </a:p>
        </p:txBody>
      </p:sp>
      <p:sp>
        <p:nvSpPr>
          <p:cNvPr id="3" name="サブタイトル 2"/>
          <p:cNvSpPr txBox="1">
            <a:spLocks/>
          </p:cNvSpPr>
          <p:nvPr/>
        </p:nvSpPr>
        <p:spPr>
          <a:xfrm>
            <a:off x="975628" y="1692108"/>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endParaRP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2</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Rectangle 1">
            <a:extLst>
              <a:ext uri="{FF2B5EF4-FFF2-40B4-BE49-F238E27FC236}">
                <a16:creationId xmlns:a16="http://schemas.microsoft.com/office/drawing/2014/main" id="{2D2B9BD9-B81B-26A1-D68D-880376B995AA}"/>
              </a:ext>
            </a:extLst>
          </p:cNvPr>
          <p:cNvSpPr>
            <a:spLocks noChangeArrowheads="1"/>
          </p:cNvSpPr>
          <p:nvPr/>
        </p:nvSpPr>
        <p:spPr bwMode="auto">
          <a:xfrm>
            <a:off x="268510" y="1336558"/>
            <a:ext cx="8784977" cy="151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インターネットや</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SNS</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には、多くの情報や広告、多種多様な意見が溢れています。</a:t>
            </a:r>
            <a:endPar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endParaRPr>
          </a:p>
          <a:p>
            <a:pPr lvl="0">
              <a:lnSpc>
                <a:spcPct val="130000"/>
              </a:lnSpc>
            </a:pP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上手に使えば自分の欲しい情報をすぐに手に入れられたり、世界中の人と意見交換を出来たりとても便利な一方で、中には間違った</a:t>
            </a:r>
            <a:r>
              <a:rPr kumimoji="0" lang="ja-JP" altLang="en-US" b="1" dirty="0">
                <a:solidFill>
                  <a:srgbClr val="000000"/>
                </a:solidFill>
                <a:latin typeface="メイリオ" panose="020B0604030504040204" pitchFamily="50" charset="-128"/>
                <a:ea typeface="メイリオ" panose="020B0604030504040204" pitchFamily="50" charset="-128"/>
              </a:rPr>
              <a:t>情報や信頼できない意見</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もあるかも知れません。</a:t>
            </a:r>
            <a:r>
              <a:rPr kumimoji="0" lang="ja-JP" altLang="en-US" b="1" i="0" u="sng" strike="noStrike" cap="none" normalizeH="0" baseline="0" dirty="0">
                <a:ln>
                  <a:noFill/>
                </a:ln>
                <a:solidFill>
                  <a:srgbClr val="009650"/>
                </a:solidFill>
                <a:effectLst/>
                <a:latin typeface="メイリオ" panose="020B0604030504040204" pitchFamily="50" charset="-128"/>
                <a:ea typeface="メイリオ" panose="020B0604030504040204" pitchFamily="50" charset="-128"/>
              </a:rPr>
              <a:t>情報を取捨選択し、適切に選ぶということがとても大切です。</a:t>
            </a:r>
            <a:endParaRPr kumimoji="0" lang="ja-JP" altLang="ja-JP" b="1" i="0" u="sng" strike="noStrike" cap="none" normalizeH="0" baseline="0" dirty="0">
              <a:ln>
                <a:noFill/>
              </a:ln>
              <a:solidFill>
                <a:srgbClr val="009650"/>
              </a:solidFill>
              <a:effectLst/>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ED14888D-0138-F3FB-779B-6EAFE8FEA219}"/>
              </a:ext>
            </a:extLst>
          </p:cNvPr>
          <p:cNvSpPr/>
          <p:nvPr/>
        </p:nvSpPr>
        <p:spPr>
          <a:xfrm>
            <a:off x="580664" y="3019886"/>
            <a:ext cx="7871318" cy="808430"/>
          </a:xfrm>
          <a:prstGeom prst="roundRect">
            <a:avLst/>
          </a:prstGeom>
          <a:noFill/>
          <a:ln w="28575">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安心・安全に楽しくインターネットを使いこなすために、</a:t>
            </a:r>
          </a:p>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これから学ぶいくつかのポイントを正しく理解し、実践していきましょう</a:t>
            </a:r>
          </a:p>
        </p:txBody>
      </p:sp>
      <p:grpSp>
        <p:nvGrpSpPr>
          <p:cNvPr id="15" name="グループ化 14">
            <a:extLst>
              <a:ext uri="{FF2B5EF4-FFF2-40B4-BE49-F238E27FC236}">
                <a16:creationId xmlns:a16="http://schemas.microsoft.com/office/drawing/2014/main" id="{A28CBF8B-C57A-483D-8986-999A6E5EA7D3}"/>
              </a:ext>
            </a:extLst>
          </p:cNvPr>
          <p:cNvGrpSpPr/>
          <p:nvPr/>
        </p:nvGrpSpPr>
        <p:grpSpPr>
          <a:xfrm>
            <a:off x="8224236" y="2496289"/>
            <a:ext cx="771661" cy="746174"/>
            <a:chOff x="8282198" y="2820848"/>
            <a:chExt cx="771661" cy="746174"/>
          </a:xfrm>
        </p:grpSpPr>
        <p:sp>
          <p:nvSpPr>
            <p:cNvPr id="17" name="台形 16">
              <a:extLst>
                <a:ext uri="{FF2B5EF4-FFF2-40B4-BE49-F238E27FC236}">
                  <a16:creationId xmlns:a16="http://schemas.microsoft.com/office/drawing/2014/main" id="{23B59902-9A05-453B-A0F6-1924B2044011}"/>
                </a:ext>
              </a:extLst>
            </p:cNvPr>
            <p:cNvSpPr/>
            <p:nvPr/>
          </p:nvSpPr>
          <p:spPr>
            <a:xfrm rot="13798239">
              <a:off x="8577140" y="2926302"/>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台形 17">
              <a:extLst>
                <a:ext uri="{FF2B5EF4-FFF2-40B4-BE49-F238E27FC236}">
                  <a16:creationId xmlns:a16="http://schemas.microsoft.com/office/drawing/2014/main" id="{45A563A1-053C-4788-A6AE-5C69F9487861}"/>
                </a:ext>
              </a:extLst>
            </p:cNvPr>
            <p:cNvSpPr/>
            <p:nvPr/>
          </p:nvSpPr>
          <p:spPr>
            <a:xfrm rot="15975375">
              <a:off x="8685424" y="3198587"/>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台形 18">
              <a:extLst>
                <a:ext uri="{FF2B5EF4-FFF2-40B4-BE49-F238E27FC236}">
                  <a16:creationId xmlns:a16="http://schemas.microsoft.com/office/drawing/2014/main" id="{C5C37F88-75E7-4CC7-98B1-7F7F694827C7}"/>
                </a:ext>
              </a:extLst>
            </p:cNvPr>
            <p:cNvSpPr/>
            <p:nvPr/>
          </p:nvSpPr>
          <p:spPr>
            <a:xfrm rot="10800000">
              <a:off x="8282198" y="2820848"/>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四角形: 角を丸くする 21">
            <a:extLst>
              <a:ext uri="{FF2B5EF4-FFF2-40B4-BE49-F238E27FC236}">
                <a16:creationId xmlns:a16="http://schemas.microsoft.com/office/drawing/2014/main" id="{9EBC9952-D74B-4709-A97E-94A23CDEE892}"/>
              </a:ext>
            </a:extLst>
          </p:cNvPr>
          <p:cNvSpPr/>
          <p:nvPr/>
        </p:nvSpPr>
        <p:spPr>
          <a:xfrm>
            <a:off x="1580399" y="4155834"/>
            <a:ext cx="7214881" cy="43212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600" b="1" dirty="0">
                <a:solidFill>
                  <a:schemeClr val="tx1"/>
                </a:solidFill>
                <a:latin typeface="メイリオ" panose="020B0604030504040204" pitchFamily="50" charset="-128"/>
                <a:ea typeface="メイリオ" panose="020B0604030504040204" pitchFamily="50" charset="-128"/>
              </a:rPr>
              <a:t>この章ではこれからこのようなキーワードを学びます</a:t>
            </a:r>
            <a:endParaRPr lang="en-US" altLang="ja-JP" sz="1600" b="1" dirty="0">
              <a:solidFill>
                <a:schemeClr val="tx1"/>
              </a:solidFill>
              <a:latin typeface="メイリオ" panose="020B0604030504040204" pitchFamily="50" charset="-128"/>
              <a:ea typeface="メイリオ" panose="020B0604030504040204" pitchFamily="50" charset="-128"/>
            </a:endParaRPr>
          </a:p>
          <a:p>
            <a:pPr>
              <a:lnSpc>
                <a:spcPts val="1800"/>
              </a:lnSpc>
            </a:pPr>
            <a:r>
              <a:rPr lang="ja-JP" altLang="en-US" sz="1600" b="1" dirty="0">
                <a:solidFill>
                  <a:schemeClr val="tx1"/>
                </a:solidFill>
                <a:latin typeface="メイリオ" panose="020B0604030504040204" pitchFamily="50" charset="-128"/>
                <a:ea typeface="メイリオ" panose="020B0604030504040204" pitchFamily="50" charset="-128"/>
              </a:rPr>
              <a:t>これらは安心・安全にインターネットを使うために大切なキーワードです。</a:t>
            </a:r>
          </a:p>
        </p:txBody>
      </p:sp>
      <p:sp>
        <p:nvSpPr>
          <p:cNvPr id="23" name="矢印: 下 22">
            <a:extLst>
              <a:ext uri="{FF2B5EF4-FFF2-40B4-BE49-F238E27FC236}">
                <a16:creationId xmlns:a16="http://schemas.microsoft.com/office/drawing/2014/main" id="{99C37F4F-54D6-4C8C-A4D6-E5B23FEFE932}"/>
              </a:ext>
            </a:extLst>
          </p:cNvPr>
          <p:cNvSpPr/>
          <p:nvPr/>
        </p:nvSpPr>
        <p:spPr>
          <a:xfrm>
            <a:off x="679656" y="4075957"/>
            <a:ext cx="864096" cy="52597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5" name="図 34">
            <a:extLst>
              <a:ext uri="{FF2B5EF4-FFF2-40B4-BE49-F238E27FC236}">
                <a16:creationId xmlns:a16="http://schemas.microsoft.com/office/drawing/2014/main" id="{91C055DB-23D5-4AE1-B179-EDA69F909E35}"/>
              </a:ext>
            </a:extLst>
          </p:cNvPr>
          <p:cNvPicPr>
            <a:picLocks noChangeAspect="1"/>
          </p:cNvPicPr>
          <p:nvPr/>
        </p:nvPicPr>
        <p:blipFill>
          <a:blip r:embed="rId6"/>
          <a:stretch>
            <a:fillRect/>
          </a:stretch>
        </p:blipFill>
        <p:spPr>
          <a:xfrm>
            <a:off x="7314152" y="4798498"/>
            <a:ext cx="1578328" cy="1972909"/>
          </a:xfrm>
          <a:prstGeom prst="rect">
            <a:avLst/>
          </a:prstGeom>
        </p:spPr>
      </p:pic>
      <p:grpSp>
        <p:nvGrpSpPr>
          <p:cNvPr id="8" name="グループ化 7">
            <a:extLst>
              <a:ext uri="{FF2B5EF4-FFF2-40B4-BE49-F238E27FC236}">
                <a16:creationId xmlns:a16="http://schemas.microsoft.com/office/drawing/2014/main" id="{40CEC05E-6E44-3F37-8301-2BB048ED62BA}"/>
              </a:ext>
            </a:extLst>
          </p:cNvPr>
          <p:cNvGrpSpPr/>
          <p:nvPr/>
        </p:nvGrpSpPr>
        <p:grpSpPr>
          <a:xfrm>
            <a:off x="4543089" y="5812901"/>
            <a:ext cx="2189112" cy="549067"/>
            <a:chOff x="607199" y="4646871"/>
            <a:chExt cx="2189112" cy="549067"/>
          </a:xfrm>
        </p:grpSpPr>
        <p:sp>
          <p:nvSpPr>
            <p:cNvPr id="9" name="Rectangle 1">
              <a:extLst>
                <a:ext uri="{FF2B5EF4-FFF2-40B4-BE49-F238E27FC236}">
                  <a16:creationId xmlns:a16="http://schemas.microsoft.com/office/drawing/2014/main" id="{25F803B5-E85D-8527-C3AA-22316E47B149}"/>
                </a:ext>
              </a:extLst>
            </p:cNvPr>
            <p:cNvSpPr>
              <a:spLocks noChangeArrowheads="1"/>
            </p:cNvSpPr>
            <p:nvPr/>
          </p:nvSpPr>
          <p:spPr bwMode="auto">
            <a:xfrm>
              <a:off x="1140127" y="4646871"/>
              <a:ext cx="1656184" cy="46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000" u="sng" dirty="0">
                  <a:solidFill>
                    <a:srgbClr val="00B050"/>
                  </a:solidFill>
                  <a:latin typeface="AR P丸ゴシック体E" panose="020F0900000000000000" pitchFamily="50" charset="-128"/>
                  <a:ea typeface="AR P丸ゴシック体E" panose="020F0900000000000000" pitchFamily="50" charset="-128"/>
                </a:rPr>
                <a:t>偽</a:t>
              </a:r>
              <a:r>
                <a:rPr kumimoji="0" lang="en-US" altLang="ja-JP" sz="20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000" u="sng" dirty="0">
                  <a:solidFill>
                    <a:srgbClr val="00B050"/>
                  </a:solidFill>
                  <a:latin typeface="AR P丸ゴシック体E" panose="020F0900000000000000" pitchFamily="50" charset="-128"/>
                  <a:ea typeface="AR P丸ゴシック体E" panose="020F0900000000000000" pitchFamily="50" charset="-128"/>
                </a:rPr>
                <a:t>誤情報</a:t>
              </a:r>
              <a:endParaRPr kumimoji="0" lang="en-US" altLang="ja-JP" sz="20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0" name="図 9">
              <a:extLst>
                <a:ext uri="{FF2B5EF4-FFF2-40B4-BE49-F238E27FC236}">
                  <a16:creationId xmlns:a16="http://schemas.microsoft.com/office/drawing/2014/main" id="{6D9B64CC-2DDC-B7CA-6D4D-E87460990989}"/>
                </a:ext>
              </a:extLst>
            </p:cNvPr>
            <p:cNvPicPr>
              <a:picLocks noChangeAspect="1"/>
            </p:cNvPicPr>
            <p:nvPr/>
          </p:nvPicPr>
          <p:blipFill>
            <a:blip r:embed="rId7"/>
            <a:stretch>
              <a:fillRect/>
            </a:stretch>
          </p:blipFill>
          <p:spPr>
            <a:xfrm>
              <a:off x="607199" y="4669960"/>
              <a:ext cx="637549" cy="525978"/>
            </a:xfrm>
            <a:prstGeom prst="rect">
              <a:avLst/>
            </a:prstGeom>
          </p:spPr>
        </p:pic>
      </p:grpSp>
      <p:grpSp>
        <p:nvGrpSpPr>
          <p:cNvPr id="11" name="グループ化 10">
            <a:extLst>
              <a:ext uri="{FF2B5EF4-FFF2-40B4-BE49-F238E27FC236}">
                <a16:creationId xmlns:a16="http://schemas.microsoft.com/office/drawing/2014/main" id="{BEAEB39A-9F82-71D7-3E8D-36EFD2975DA2}"/>
              </a:ext>
            </a:extLst>
          </p:cNvPr>
          <p:cNvGrpSpPr/>
          <p:nvPr/>
        </p:nvGrpSpPr>
        <p:grpSpPr>
          <a:xfrm>
            <a:off x="592642" y="5854195"/>
            <a:ext cx="2679673" cy="565272"/>
            <a:chOff x="596182" y="5171788"/>
            <a:chExt cx="2679673" cy="565272"/>
          </a:xfrm>
        </p:grpSpPr>
        <p:sp>
          <p:nvSpPr>
            <p:cNvPr id="13" name="Rectangle 1">
              <a:extLst>
                <a:ext uri="{FF2B5EF4-FFF2-40B4-BE49-F238E27FC236}">
                  <a16:creationId xmlns:a16="http://schemas.microsoft.com/office/drawing/2014/main" id="{62667815-DEA3-49F2-5FF2-376DC35BDBCF}"/>
                </a:ext>
              </a:extLst>
            </p:cNvPr>
            <p:cNvSpPr>
              <a:spLocks noChangeArrowheads="1"/>
            </p:cNvSpPr>
            <p:nvPr/>
          </p:nvSpPr>
          <p:spPr bwMode="auto">
            <a:xfrm>
              <a:off x="1140126" y="5171788"/>
              <a:ext cx="2135729" cy="46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000" u="sng" dirty="0">
                  <a:solidFill>
                    <a:srgbClr val="00B050"/>
                  </a:solidFill>
                  <a:latin typeface="AR P丸ゴシック体E" panose="020F0900000000000000" pitchFamily="50" charset="-128"/>
                  <a:ea typeface="AR P丸ゴシック体E" panose="020F0900000000000000" pitchFamily="50" charset="-128"/>
                </a:rPr>
                <a:t>認知バイアス</a:t>
              </a:r>
              <a:endParaRPr kumimoji="0" lang="en-US" altLang="ja-JP" sz="20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4" name="図 13">
              <a:extLst>
                <a:ext uri="{FF2B5EF4-FFF2-40B4-BE49-F238E27FC236}">
                  <a16:creationId xmlns:a16="http://schemas.microsoft.com/office/drawing/2014/main" id="{B4DF5406-1820-FCBD-2169-8E50AB012E4A}"/>
                </a:ext>
              </a:extLst>
            </p:cNvPr>
            <p:cNvPicPr>
              <a:picLocks noChangeAspect="1"/>
            </p:cNvPicPr>
            <p:nvPr/>
          </p:nvPicPr>
          <p:blipFill>
            <a:blip r:embed="rId7"/>
            <a:stretch>
              <a:fillRect/>
            </a:stretch>
          </p:blipFill>
          <p:spPr>
            <a:xfrm>
              <a:off x="596182" y="5211082"/>
              <a:ext cx="637549" cy="525978"/>
            </a:xfrm>
            <a:prstGeom prst="rect">
              <a:avLst/>
            </a:prstGeom>
          </p:spPr>
        </p:pic>
      </p:grpSp>
      <p:grpSp>
        <p:nvGrpSpPr>
          <p:cNvPr id="16" name="グループ化 15">
            <a:extLst>
              <a:ext uri="{FF2B5EF4-FFF2-40B4-BE49-F238E27FC236}">
                <a16:creationId xmlns:a16="http://schemas.microsoft.com/office/drawing/2014/main" id="{85C3168D-8B2C-940C-DFD9-558427477C21}"/>
              </a:ext>
            </a:extLst>
          </p:cNvPr>
          <p:cNvGrpSpPr/>
          <p:nvPr/>
        </p:nvGrpSpPr>
        <p:grpSpPr>
          <a:xfrm>
            <a:off x="592642" y="5230614"/>
            <a:ext cx="3271256" cy="554338"/>
            <a:chOff x="580664" y="5696705"/>
            <a:chExt cx="3271256" cy="554338"/>
          </a:xfrm>
        </p:grpSpPr>
        <p:sp>
          <p:nvSpPr>
            <p:cNvPr id="21" name="Rectangle 1">
              <a:extLst>
                <a:ext uri="{FF2B5EF4-FFF2-40B4-BE49-F238E27FC236}">
                  <a16:creationId xmlns:a16="http://schemas.microsoft.com/office/drawing/2014/main" id="{81988077-6229-461D-BC9C-22C030750C29}"/>
                </a:ext>
              </a:extLst>
            </p:cNvPr>
            <p:cNvSpPr>
              <a:spLocks noChangeArrowheads="1"/>
            </p:cNvSpPr>
            <p:nvPr/>
          </p:nvSpPr>
          <p:spPr bwMode="auto">
            <a:xfrm>
              <a:off x="1140127" y="5696705"/>
              <a:ext cx="2711793" cy="46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000" u="sng" dirty="0">
                  <a:solidFill>
                    <a:srgbClr val="00B050"/>
                  </a:solidFill>
                  <a:latin typeface="AR P丸ゴシック体E" panose="020F0900000000000000" pitchFamily="50" charset="-128"/>
                  <a:ea typeface="AR P丸ゴシック体E" panose="020F0900000000000000" pitchFamily="50" charset="-128"/>
                </a:rPr>
                <a:t>フィルターバブル</a:t>
              </a:r>
              <a:endParaRPr kumimoji="0" lang="en-US" altLang="ja-JP" sz="20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24" name="図 23">
              <a:extLst>
                <a:ext uri="{FF2B5EF4-FFF2-40B4-BE49-F238E27FC236}">
                  <a16:creationId xmlns:a16="http://schemas.microsoft.com/office/drawing/2014/main" id="{A15AFA1F-6064-7155-38D8-E6BDB3B3D75A}"/>
                </a:ext>
              </a:extLst>
            </p:cNvPr>
            <p:cNvPicPr>
              <a:picLocks noChangeAspect="1"/>
            </p:cNvPicPr>
            <p:nvPr/>
          </p:nvPicPr>
          <p:blipFill>
            <a:blip r:embed="rId7"/>
            <a:stretch>
              <a:fillRect/>
            </a:stretch>
          </p:blipFill>
          <p:spPr>
            <a:xfrm>
              <a:off x="580664" y="5725065"/>
              <a:ext cx="637549" cy="525978"/>
            </a:xfrm>
            <a:prstGeom prst="rect">
              <a:avLst/>
            </a:prstGeom>
          </p:spPr>
        </p:pic>
      </p:grpSp>
      <p:grpSp>
        <p:nvGrpSpPr>
          <p:cNvPr id="28" name="グループ化 27">
            <a:extLst>
              <a:ext uri="{FF2B5EF4-FFF2-40B4-BE49-F238E27FC236}">
                <a16:creationId xmlns:a16="http://schemas.microsoft.com/office/drawing/2014/main" id="{F94E0C00-7F1E-9F82-B7B9-FEB3BE7D32B9}"/>
              </a:ext>
            </a:extLst>
          </p:cNvPr>
          <p:cNvGrpSpPr/>
          <p:nvPr/>
        </p:nvGrpSpPr>
        <p:grpSpPr>
          <a:xfrm>
            <a:off x="580664" y="4632584"/>
            <a:ext cx="3952933" cy="576370"/>
            <a:chOff x="3632800" y="4634712"/>
            <a:chExt cx="3952933" cy="576370"/>
          </a:xfrm>
        </p:grpSpPr>
        <p:sp>
          <p:nvSpPr>
            <p:cNvPr id="42" name="Rectangle 1">
              <a:extLst>
                <a:ext uri="{FF2B5EF4-FFF2-40B4-BE49-F238E27FC236}">
                  <a16:creationId xmlns:a16="http://schemas.microsoft.com/office/drawing/2014/main" id="{FB764CC3-BE7C-FFBB-AF18-4B4861F75DD7}"/>
                </a:ext>
              </a:extLst>
            </p:cNvPr>
            <p:cNvSpPr>
              <a:spLocks noChangeArrowheads="1"/>
            </p:cNvSpPr>
            <p:nvPr/>
          </p:nvSpPr>
          <p:spPr bwMode="auto">
            <a:xfrm>
              <a:off x="4148025" y="4634712"/>
              <a:ext cx="3437708" cy="46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0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rPr>
                <a:t>アテンション・エコノミー</a:t>
              </a:r>
              <a:endParaRPr kumimoji="0" lang="en-US" altLang="ja-JP" sz="20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43" name="図 42">
              <a:extLst>
                <a:ext uri="{FF2B5EF4-FFF2-40B4-BE49-F238E27FC236}">
                  <a16:creationId xmlns:a16="http://schemas.microsoft.com/office/drawing/2014/main" id="{66703042-240A-16E2-7CBE-2DA359BBC2C0}"/>
                </a:ext>
              </a:extLst>
            </p:cNvPr>
            <p:cNvPicPr>
              <a:picLocks noChangeAspect="1"/>
            </p:cNvPicPr>
            <p:nvPr/>
          </p:nvPicPr>
          <p:blipFill>
            <a:blip r:embed="rId7"/>
            <a:stretch>
              <a:fillRect/>
            </a:stretch>
          </p:blipFill>
          <p:spPr>
            <a:xfrm>
              <a:off x="3632800" y="4685104"/>
              <a:ext cx="637549" cy="525978"/>
            </a:xfrm>
            <a:prstGeom prst="rect">
              <a:avLst/>
            </a:prstGeom>
          </p:spPr>
        </p:pic>
      </p:grpSp>
      <p:grpSp>
        <p:nvGrpSpPr>
          <p:cNvPr id="44" name="グループ化 43">
            <a:extLst>
              <a:ext uri="{FF2B5EF4-FFF2-40B4-BE49-F238E27FC236}">
                <a16:creationId xmlns:a16="http://schemas.microsoft.com/office/drawing/2014/main" id="{AB6AC894-67C3-59FA-C36E-CC63EB9F3F3F}"/>
              </a:ext>
            </a:extLst>
          </p:cNvPr>
          <p:cNvGrpSpPr/>
          <p:nvPr/>
        </p:nvGrpSpPr>
        <p:grpSpPr>
          <a:xfrm>
            <a:off x="4516088" y="4641143"/>
            <a:ext cx="2864063" cy="565272"/>
            <a:chOff x="596182" y="5171788"/>
            <a:chExt cx="2864063" cy="565272"/>
          </a:xfrm>
        </p:grpSpPr>
        <p:sp>
          <p:nvSpPr>
            <p:cNvPr id="45" name="Rectangle 1">
              <a:extLst>
                <a:ext uri="{FF2B5EF4-FFF2-40B4-BE49-F238E27FC236}">
                  <a16:creationId xmlns:a16="http://schemas.microsoft.com/office/drawing/2014/main" id="{ABDD856A-4C15-7B21-CA5E-073C8D0DE041}"/>
                </a:ext>
              </a:extLst>
            </p:cNvPr>
            <p:cNvSpPr>
              <a:spLocks noChangeArrowheads="1"/>
            </p:cNvSpPr>
            <p:nvPr/>
          </p:nvSpPr>
          <p:spPr bwMode="auto">
            <a:xfrm>
              <a:off x="1140126" y="5171788"/>
              <a:ext cx="2320119" cy="46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000" u="sng" dirty="0">
                  <a:solidFill>
                    <a:srgbClr val="00B050"/>
                  </a:solidFill>
                  <a:latin typeface="AR P丸ゴシック体E" panose="020F0900000000000000" pitchFamily="50" charset="-128"/>
                  <a:ea typeface="AR P丸ゴシック体E" panose="020F0900000000000000" pitchFamily="50" charset="-128"/>
                </a:rPr>
                <a:t>デジタル足あと</a:t>
              </a:r>
              <a:endParaRPr kumimoji="0" lang="en-US" altLang="ja-JP" sz="20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46" name="図 45">
              <a:extLst>
                <a:ext uri="{FF2B5EF4-FFF2-40B4-BE49-F238E27FC236}">
                  <a16:creationId xmlns:a16="http://schemas.microsoft.com/office/drawing/2014/main" id="{4FD27ECE-C0CB-43CF-82B1-DE456A618A5D}"/>
                </a:ext>
              </a:extLst>
            </p:cNvPr>
            <p:cNvPicPr>
              <a:picLocks noChangeAspect="1"/>
            </p:cNvPicPr>
            <p:nvPr/>
          </p:nvPicPr>
          <p:blipFill>
            <a:blip r:embed="rId7"/>
            <a:stretch>
              <a:fillRect/>
            </a:stretch>
          </p:blipFill>
          <p:spPr>
            <a:xfrm>
              <a:off x="596182" y="5211082"/>
              <a:ext cx="637549" cy="525978"/>
            </a:xfrm>
            <a:prstGeom prst="rect">
              <a:avLst/>
            </a:prstGeom>
          </p:spPr>
        </p:pic>
      </p:grpSp>
      <p:grpSp>
        <p:nvGrpSpPr>
          <p:cNvPr id="47" name="グループ化 46">
            <a:extLst>
              <a:ext uri="{FF2B5EF4-FFF2-40B4-BE49-F238E27FC236}">
                <a16:creationId xmlns:a16="http://schemas.microsoft.com/office/drawing/2014/main" id="{F4C8EC3A-D0B4-4F98-1725-0AE64BEC5E61}"/>
              </a:ext>
            </a:extLst>
          </p:cNvPr>
          <p:cNvGrpSpPr/>
          <p:nvPr/>
        </p:nvGrpSpPr>
        <p:grpSpPr>
          <a:xfrm>
            <a:off x="4535127" y="5179610"/>
            <a:ext cx="3227018" cy="576370"/>
            <a:chOff x="3632800" y="4634712"/>
            <a:chExt cx="3227018" cy="576370"/>
          </a:xfrm>
        </p:grpSpPr>
        <p:sp>
          <p:nvSpPr>
            <p:cNvPr id="48" name="Rectangle 1">
              <a:extLst>
                <a:ext uri="{FF2B5EF4-FFF2-40B4-BE49-F238E27FC236}">
                  <a16:creationId xmlns:a16="http://schemas.microsoft.com/office/drawing/2014/main" id="{077694BF-29AE-E7D4-DF95-554500A49802}"/>
                </a:ext>
              </a:extLst>
            </p:cNvPr>
            <p:cNvSpPr>
              <a:spLocks noChangeArrowheads="1"/>
            </p:cNvSpPr>
            <p:nvPr/>
          </p:nvSpPr>
          <p:spPr bwMode="auto">
            <a:xfrm>
              <a:off x="4148025" y="4634712"/>
              <a:ext cx="2711793" cy="46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000" u="sng" dirty="0">
                  <a:solidFill>
                    <a:srgbClr val="00B050"/>
                  </a:solidFill>
                  <a:latin typeface="AR P丸ゴシック体E" panose="020F0900000000000000" pitchFamily="50" charset="-128"/>
                  <a:ea typeface="AR P丸ゴシック体E" panose="020F0900000000000000" pitchFamily="50" charset="-128"/>
                </a:rPr>
                <a:t>エコーチェンバー</a:t>
              </a:r>
              <a:endParaRPr kumimoji="0" lang="en-US" altLang="ja-JP" sz="20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49" name="図 48">
              <a:extLst>
                <a:ext uri="{FF2B5EF4-FFF2-40B4-BE49-F238E27FC236}">
                  <a16:creationId xmlns:a16="http://schemas.microsoft.com/office/drawing/2014/main" id="{A5EBE003-2BB7-71E9-5B20-22ECD758D2D1}"/>
                </a:ext>
              </a:extLst>
            </p:cNvPr>
            <p:cNvPicPr>
              <a:picLocks noChangeAspect="1"/>
            </p:cNvPicPr>
            <p:nvPr/>
          </p:nvPicPr>
          <p:blipFill>
            <a:blip r:embed="rId7"/>
            <a:stretch>
              <a:fillRect/>
            </a:stretch>
          </p:blipFill>
          <p:spPr>
            <a:xfrm>
              <a:off x="3632800" y="4685104"/>
              <a:ext cx="637549" cy="525978"/>
            </a:xfrm>
            <a:prstGeom prst="rect">
              <a:avLst/>
            </a:prstGeom>
          </p:spPr>
        </p:pic>
      </p:grpSp>
    </p:spTree>
    <p:extLst>
      <p:ext uri="{BB962C8B-B14F-4D97-AF65-F5344CB8AC3E}">
        <p14:creationId xmlns:p14="http://schemas.microsoft.com/office/powerpoint/2010/main" val="644032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9E4F08B2-E977-A5C8-7D25-840C1587FB5B}"/>
              </a:ext>
            </a:extLst>
          </p:cNvPr>
          <p:cNvSpPr txBox="1"/>
          <p:nvPr/>
        </p:nvSpPr>
        <p:spPr>
          <a:xfrm>
            <a:off x="378198" y="1865991"/>
            <a:ext cx="8514282" cy="1189556"/>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インターネットには、人の注目（</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アテンション）をひくような情報によって、クリックを促し、</a:t>
            </a:r>
            <a:r>
              <a:rPr lang="ja-JP" altLang="en-US" b="1" dirty="0">
                <a:solidFill>
                  <a:srgbClr val="00B050"/>
                </a:solidFill>
                <a:latin typeface="メイリオ" panose="020B0604030504040204" pitchFamily="50" charset="-128"/>
                <a:ea typeface="メイリオ" panose="020B0604030504040204" pitchFamily="50" charset="-128"/>
              </a:rPr>
              <a:t>より多くの広告を見たり、サービスを使ってもらおうとする仕組み</a:t>
            </a:r>
            <a:r>
              <a:rPr lang="ja-JP" altLang="en-US" b="1" dirty="0">
                <a:latin typeface="メイリオ" panose="020B0604030504040204" pitchFamily="50" charset="-128"/>
                <a:ea typeface="メイリオ" panose="020B0604030504040204" pitchFamily="50" charset="-128"/>
              </a:rPr>
              <a:t>があります。この仕組みのことを</a:t>
            </a:r>
            <a:r>
              <a:rPr lang="ja-JP" altLang="en-US" sz="2000" b="1" dirty="0">
                <a:solidFill>
                  <a:srgbClr val="00B050"/>
                </a:solidFill>
                <a:latin typeface="メイリオ" panose="020B0604030504040204" pitchFamily="50" charset="-128"/>
                <a:ea typeface="メイリオ" panose="020B0604030504040204" pitchFamily="50" charset="-128"/>
              </a:rPr>
              <a:t>アテンション・エコノミー</a:t>
            </a:r>
            <a:r>
              <a:rPr lang="ja-JP" altLang="en-US" b="1" dirty="0">
                <a:latin typeface="メイリオ" panose="020B0604030504040204" pitchFamily="50" charset="-128"/>
                <a:ea typeface="メイリオ" panose="020B0604030504040204" pitchFamily="50" charset="-128"/>
              </a:rPr>
              <a:t>といいます。</a:t>
            </a:r>
            <a:endParaRPr lang="en-US" altLang="ja-JP" b="1" dirty="0">
              <a:latin typeface="メイリオ" panose="020B0604030504040204" pitchFamily="50" charset="-128"/>
              <a:ea typeface="メイリオ" panose="020B0604030504040204" pitchFamily="50" charset="-128"/>
            </a:endParaRPr>
          </a:p>
        </p:txBody>
      </p:sp>
      <p:pic>
        <p:nvPicPr>
          <p:cNvPr id="13" name="図 12" descr="アイコン&#10;&#10;自動的に生成された説明">
            <a:extLst>
              <a:ext uri="{FF2B5EF4-FFF2-40B4-BE49-F238E27FC236}">
                <a16:creationId xmlns:a16="http://schemas.microsoft.com/office/drawing/2014/main" id="{3D7CA322-4B9C-C14A-A90C-21817BA26E5B}"/>
              </a:ext>
            </a:extLst>
          </p:cNvPr>
          <p:cNvPicPr>
            <a:picLocks noChangeAspect="1"/>
          </p:cNvPicPr>
          <p:nvPr/>
        </p:nvPicPr>
        <p:blipFill>
          <a:blip r:embed="rId6"/>
          <a:stretch>
            <a:fillRect/>
          </a:stretch>
        </p:blipFill>
        <p:spPr>
          <a:xfrm>
            <a:off x="5283576" y="5514060"/>
            <a:ext cx="1152158" cy="1098675"/>
          </a:xfrm>
          <a:prstGeom prst="rect">
            <a:avLst/>
          </a:prstGeom>
        </p:spPr>
      </p:pic>
      <p:sp>
        <p:nvSpPr>
          <p:cNvPr id="11" name="タイトル 1">
            <a:extLst>
              <a:ext uri="{FF2B5EF4-FFF2-40B4-BE49-F238E27FC236}">
                <a16:creationId xmlns:a16="http://schemas.microsoft.com/office/drawing/2014/main" id="{0B4AF552-4C20-B81C-3DED-AC20CBA0F032}"/>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sp>
        <p:nvSpPr>
          <p:cNvPr id="6" name="吹き出し: 角を丸めた四角形 5">
            <a:extLst>
              <a:ext uri="{FF2B5EF4-FFF2-40B4-BE49-F238E27FC236}">
                <a16:creationId xmlns:a16="http://schemas.microsoft.com/office/drawing/2014/main" id="{51A311D6-9802-3038-6540-6E5E28B44BA1}"/>
              </a:ext>
            </a:extLst>
          </p:cNvPr>
          <p:cNvSpPr/>
          <p:nvPr/>
        </p:nvSpPr>
        <p:spPr>
          <a:xfrm>
            <a:off x="6435734" y="4549361"/>
            <a:ext cx="2664296" cy="1496982"/>
          </a:xfrm>
          <a:prstGeom prst="wedgeRoundRectCallout">
            <a:avLst>
              <a:gd name="adj1" fmla="val -42890"/>
              <a:gd name="adj2" fmla="val 65922"/>
              <a:gd name="adj3" fmla="val 16667"/>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a:t>
            </a:r>
          </a:p>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ネットのニュース記事の見出しにつられてクリックしたが期待した内容とは違った･･･</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43CFF251-8B42-4797-8BE3-E21726C2C60C}"/>
              </a:ext>
            </a:extLst>
          </p:cNvPr>
          <p:cNvGrpSpPr/>
          <p:nvPr/>
        </p:nvGrpSpPr>
        <p:grpSpPr>
          <a:xfrm>
            <a:off x="378198" y="3271992"/>
            <a:ext cx="1440160" cy="461665"/>
            <a:chOff x="1641715" y="2924944"/>
            <a:chExt cx="1440160" cy="461665"/>
          </a:xfrm>
        </p:grpSpPr>
        <p:sp>
          <p:nvSpPr>
            <p:cNvPr id="17" name="四角形: 角を丸くする 16">
              <a:extLst>
                <a:ext uri="{FF2B5EF4-FFF2-40B4-BE49-F238E27FC236}">
                  <a16:creationId xmlns:a16="http://schemas.microsoft.com/office/drawing/2014/main" id="{B72BE763-DE06-46E0-915C-95D8B85D6E58}"/>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D82F3349-E2AE-4047-A574-0C23ED07DF38}"/>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19" name="グループ化 18">
            <a:extLst>
              <a:ext uri="{FF2B5EF4-FFF2-40B4-BE49-F238E27FC236}">
                <a16:creationId xmlns:a16="http://schemas.microsoft.com/office/drawing/2014/main" id="{CA855DF3-35C0-48D8-9262-800F33192355}"/>
              </a:ext>
            </a:extLst>
          </p:cNvPr>
          <p:cNvGrpSpPr/>
          <p:nvPr/>
        </p:nvGrpSpPr>
        <p:grpSpPr>
          <a:xfrm>
            <a:off x="255742" y="4001193"/>
            <a:ext cx="5175901" cy="926529"/>
            <a:chOff x="4427985" y="4373593"/>
            <a:chExt cx="5175901" cy="926529"/>
          </a:xfrm>
        </p:grpSpPr>
        <p:pic>
          <p:nvPicPr>
            <p:cNvPr id="21" name="図 20">
              <a:extLst>
                <a:ext uri="{FF2B5EF4-FFF2-40B4-BE49-F238E27FC236}">
                  <a16:creationId xmlns:a16="http://schemas.microsoft.com/office/drawing/2014/main" id="{3A4EC9BF-DDE8-42FA-8347-0F0A3DE36CB3}"/>
                </a:ext>
              </a:extLst>
            </p:cNvPr>
            <p:cNvPicPr>
              <a:picLocks noChangeAspect="1"/>
            </p:cNvPicPr>
            <p:nvPr/>
          </p:nvPicPr>
          <p:blipFill>
            <a:blip r:embed="rId7"/>
            <a:stretch>
              <a:fillRect/>
            </a:stretch>
          </p:blipFill>
          <p:spPr>
            <a:xfrm>
              <a:off x="4427985" y="4589880"/>
              <a:ext cx="719282" cy="710242"/>
            </a:xfrm>
            <a:prstGeom prst="rect">
              <a:avLst/>
            </a:prstGeom>
          </p:spPr>
        </p:pic>
        <p:sp>
          <p:nvSpPr>
            <p:cNvPr id="22" name="テキスト ボックス 21">
              <a:extLst>
                <a:ext uri="{FF2B5EF4-FFF2-40B4-BE49-F238E27FC236}">
                  <a16:creationId xmlns:a16="http://schemas.microsoft.com/office/drawing/2014/main" id="{9BBF5A7C-C7A6-4A7A-A506-064A7FE675B7}"/>
                </a:ext>
              </a:extLst>
            </p:cNvPr>
            <p:cNvSpPr txBox="1"/>
            <p:nvPr/>
          </p:nvSpPr>
          <p:spPr>
            <a:xfrm>
              <a:off x="4981465" y="4373593"/>
              <a:ext cx="4622421" cy="86177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ネットや</a:t>
              </a:r>
              <a:r>
                <a:rPr lang="en-US" altLang="ja-JP" sz="1600" b="1" dirty="0">
                  <a:latin typeface="メイリオ" panose="020B0604030504040204" pitchFamily="50" charset="-128"/>
                  <a:ea typeface="メイリオ" panose="020B0604030504040204" pitchFamily="50" charset="-128"/>
                </a:rPr>
                <a:t>SNS</a:t>
              </a:r>
              <a:r>
                <a:rPr lang="ja-JP" altLang="en-US" sz="1600" b="1" dirty="0">
                  <a:latin typeface="メイリオ" panose="020B0604030504040204" pitchFamily="50" charset="-128"/>
                  <a:ea typeface="メイリオ" panose="020B0604030504040204" pitchFamily="50" charset="-128"/>
                </a:rPr>
                <a:t>では利用者からよりクリックされるために</a:t>
              </a:r>
              <a:r>
                <a:rPr lang="ja-JP" altLang="en-US" sz="1600" b="1" dirty="0">
                  <a:solidFill>
                    <a:srgbClr val="00B050"/>
                  </a:solidFill>
                  <a:latin typeface="メイリオ" panose="020B0604030504040204" pitchFamily="50" charset="-128"/>
                  <a:ea typeface="メイリオ" panose="020B0604030504040204" pitchFamily="50" charset="-128"/>
                </a:rPr>
                <a:t>過激なタイトルや内容、憶測だけで作成された記事等</a:t>
              </a:r>
              <a:r>
                <a:rPr lang="ja-JP" altLang="en-US" sz="1600" b="1" dirty="0">
                  <a:latin typeface="メイリオ" panose="020B0604030504040204" pitchFamily="50" charset="-128"/>
                  <a:ea typeface="メイリオ" panose="020B0604030504040204" pitchFamily="50" charset="-128"/>
                </a:rPr>
                <a:t>が生み出されることがあります。</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grpSp>
        <p:nvGrpSpPr>
          <p:cNvPr id="23" name="グループ化 22">
            <a:extLst>
              <a:ext uri="{FF2B5EF4-FFF2-40B4-BE49-F238E27FC236}">
                <a16:creationId xmlns:a16="http://schemas.microsoft.com/office/drawing/2014/main" id="{9C47132D-D114-4E5E-A12A-581D591AC25D}"/>
              </a:ext>
            </a:extLst>
          </p:cNvPr>
          <p:cNvGrpSpPr/>
          <p:nvPr/>
        </p:nvGrpSpPr>
        <p:grpSpPr>
          <a:xfrm>
            <a:off x="244202" y="5034259"/>
            <a:ext cx="5015787" cy="1118255"/>
            <a:chOff x="4427985" y="4373593"/>
            <a:chExt cx="5015787" cy="1118255"/>
          </a:xfrm>
        </p:grpSpPr>
        <p:pic>
          <p:nvPicPr>
            <p:cNvPr id="24" name="図 23">
              <a:extLst>
                <a:ext uri="{FF2B5EF4-FFF2-40B4-BE49-F238E27FC236}">
                  <a16:creationId xmlns:a16="http://schemas.microsoft.com/office/drawing/2014/main" id="{40D89079-8975-4EDD-ACB5-AE1A97F4CE31}"/>
                </a:ext>
              </a:extLst>
            </p:cNvPr>
            <p:cNvPicPr>
              <a:picLocks noChangeAspect="1"/>
            </p:cNvPicPr>
            <p:nvPr/>
          </p:nvPicPr>
          <p:blipFill>
            <a:blip r:embed="rId7"/>
            <a:stretch>
              <a:fillRect/>
            </a:stretch>
          </p:blipFill>
          <p:spPr>
            <a:xfrm>
              <a:off x="4427985" y="4589880"/>
              <a:ext cx="719282" cy="710242"/>
            </a:xfrm>
            <a:prstGeom prst="rect">
              <a:avLst/>
            </a:prstGeom>
          </p:spPr>
        </p:pic>
        <p:sp>
          <p:nvSpPr>
            <p:cNvPr id="25" name="テキスト ボックス 24">
              <a:extLst>
                <a:ext uri="{FF2B5EF4-FFF2-40B4-BE49-F238E27FC236}">
                  <a16:creationId xmlns:a16="http://schemas.microsoft.com/office/drawing/2014/main" id="{868CEF44-C5AA-401E-A179-8C0B10B4F17F}"/>
                </a:ext>
              </a:extLst>
            </p:cNvPr>
            <p:cNvSpPr txBox="1"/>
            <p:nvPr/>
          </p:nvSpPr>
          <p:spPr>
            <a:xfrm>
              <a:off x="4981466" y="4373593"/>
              <a:ext cx="4462306" cy="1118255"/>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アテンション・エコノミーはクリックしたくなる情報を生み出すために</a:t>
              </a:r>
              <a:r>
                <a:rPr lang="ja-JP" altLang="en-US" sz="1600" b="1" dirty="0">
                  <a:solidFill>
                    <a:srgbClr val="00B050"/>
                  </a:solidFill>
                  <a:latin typeface="メイリオ" panose="020B0604030504040204" pitchFamily="50" charset="-128"/>
                  <a:ea typeface="メイリオ" panose="020B0604030504040204" pitchFamily="50" charset="-128"/>
                </a:rPr>
                <a:t>「偽・誤情報（→</a:t>
              </a:r>
              <a:r>
                <a:rPr lang="en-US" altLang="ja-JP" sz="1600" b="1" dirty="0">
                  <a:solidFill>
                    <a:srgbClr val="00B050"/>
                  </a:solidFill>
                  <a:latin typeface="メイリオ" panose="020B0604030504040204" pitchFamily="50" charset="-128"/>
                  <a:ea typeface="メイリオ" panose="020B0604030504040204" pitchFamily="50" charset="-128"/>
                </a:rPr>
                <a:t>18P</a:t>
              </a:r>
              <a:r>
                <a:rPr lang="ja-JP" altLang="en-US" sz="1600" b="1" dirty="0">
                  <a:solidFill>
                    <a:srgbClr val="00B050"/>
                  </a:solidFill>
                  <a:latin typeface="メイリオ" panose="020B0604030504040204" pitchFamily="50" charset="-128"/>
                  <a:ea typeface="メイリオ" panose="020B0604030504040204" pitchFamily="50" charset="-128"/>
                </a:rPr>
                <a:t>）」の拡散や「誹謗中傷・炎上（→</a:t>
              </a:r>
              <a:r>
                <a:rPr lang="en-US" altLang="ja-JP" sz="1600" b="1" dirty="0">
                  <a:solidFill>
                    <a:srgbClr val="00B050"/>
                  </a:solidFill>
                  <a:latin typeface="メイリオ" panose="020B0604030504040204" pitchFamily="50" charset="-128"/>
                  <a:ea typeface="メイリオ" panose="020B0604030504040204" pitchFamily="50" charset="-128"/>
                </a:rPr>
                <a:t>23P</a:t>
              </a:r>
              <a:r>
                <a:rPr lang="ja-JP" altLang="en-US" sz="1600" b="1" dirty="0">
                  <a:solidFill>
                    <a:srgbClr val="00B050"/>
                  </a:solidFill>
                  <a:latin typeface="メイリオ" panose="020B0604030504040204" pitchFamily="50" charset="-128"/>
                  <a:ea typeface="メイリオ" panose="020B0604030504040204" pitchFamily="50" charset="-128"/>
                </a:rPr>
                <a:t>）」を助長させる構造</a:t>
              </a:r>
              <a:r>
                <a:rPr lang="ja-JP" altLang="en-US" sz="1600" b="1" dirty="0">
                  <a:latin typeface="メイリオ" panose="020B0604030504040204" pitchFamily="50" charset="-128"/>
                  <a:ea typeface="メイリオ" panose="020B0604030504040204" pitchFamily="50" charset="-128"/>
                </a:rPr>
                <a:t>を有しています。</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sp>
        <p:nvSpPr>
          <p:cNvPr id="27" name="Rectangle 1">
            <a:extLst>
              <a:ext uri="{FF2B5EF4-FFF2-40B4-BE49-F238E27FC236}">
                <a16:creationId xmlns:a16="http://schemas.microsoft.com/office/drawing/2014/main" id="{25DD5A63-5EBB-4340-A843-7092D82015CC}"/>
              </a:ext>
            </a:extLst>
          </p:cNvPr>
          <p:cNvSpPr>
            <a:spLocks noChangeArrowheads="1"/>
          </p:cNvSpPr>
          <p:nvPr/>
        </p:nvSpPr>
        <p:spPr bwMode="auto">
          <a:xfrm>
            <a:off x="766744" y="1301384"/>
            <a:ext cx="4309311" cy="53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rPr>
              <a:t>アテンション・エコノミー</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28" name="図 27">
            <a:extLst>
              <a:ext uri="{FF2B5EF4-FFF2-40B4-BE49-F238E27FC236}">
                <a16:creationId xmlns:a16="http://schemas.microsoft.com/office/drawing/2014/main" id="{7A4F9636-BAA5-44C3-A771-1394564F9277}"/>
              </a:ext>
            </a:extLst>
          </p:cNvPr>
          <p:cNvPicPr>
            <a:picLocks noChangeAspect="1"/>
          </p:cNvPicPr>
          <p:nvPr/>
        </p:nvPicPr>
        <p:blipFill>
          <a:blip r:embed="rId8"/>
          <a:stretch>
            <a:fillRect/>
          </a:stretch>
        </p:blipFill>
        <p:spPr>
          <a:xfrm>
            <a:off x="251520" y="1389029"/>
            <a:ext cx="637549" cy="525978"/>
          </a:xfrm>
          <a:prstGeom prst="rect">
            <a:avLst/>
          </a:prstGeom>
        </p:spPr>
      </p:pic>
      <p:sp>
        <p:nvSpPr>
          <p:cNvPr id="29" name="吹き出し: 角を丸めた四角形 28">
            <a:extLst>
              <a:ext uri="{FF2B5EF4-FFF2-40B4-BE49-F238E27FC236}">
                <a16:creationId xmlns:a16="http://schemas.microsoft.com/office/drawing/2014/main" id="{13E0CC95-F46E-4423-81A2-739C7BA69F72}"/>
              </a:ext>
            </a:extLst>
          </p:cNvPr>
          <p:cNvSpPr/>
          <p:nvPr/>
        </p:nvSpPr>
        <p:spPr>
          <a:xfrm>
            <a:off x="5277636" y="3134779"/>
            <a:ext cx="2664296" cy="1335349"/>
          </a:xfrm>
          <a:prstGeom prst="wedgeRoundRectCallout">
            <a:avLst>
              <a:gd name="adj1" fmla="val -28049"/>
              <a:gd name="adj2" fmla="val 102011"/>
              <a:gd name="adj3" fmla="val 16667"/>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a:t>
            </a:r>
          </a:p>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有名人の悪口を言う動画や投稿をついつい見てしまう･･･</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1524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C5D926D7-6513-27B7-07CB-E4C38371DC1A}"/>
              </a:ext>
            </a:extLst>
          </p:cNvPr>
          <p:cNvSpPr txBox="1"/>
          <p:nvPr/>
        </p:nvSpPr>
        <p:spPr>
          <a:xfrm>
            <a:off x="267777" y="1868298"/>
            <a:ext cx="8480687" cy="2592248"/>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インターネットを利用するとき、オンライン上には</a:t>
            </a:r>
            <a:endParaRPr lang="en-US" altLang="ja-JP" b="1" dirty="0">
              <a:latin typeface="メイリオ" panose="020B0604030504040204" pitchFamily="50" charset="-128"/>
              <a:ea typeface="メイリオ" panose="020B0604030504040204" pitchFamily="50" charset="-128"/>
            </a:endParaRPr>
          </a:p>
          <a:p>
            <a:pP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○ウェブページの閲覧履歴　○送受信された電子メール</a:t>
            </a:r>
            <a:endParaRPr lang="en-US" altLang="ja-JP" b="1" dirty="0">
              <a:solidFill>
                <a:srgbClr val="00B050"/>
              </a:solidFill>
              <a:latin typeface="メイリオ" panose="020B0604030504040204" pitchFamily="50" charset="-128"/>
              <a:ea typeface="メイリオ" panose="020B0604030504040204" pitchFamily="50" charset="-128"/>
            </a:endParaRPr>
          </a:p>
          <a:p>
            <a:pPr marL="185738" indent="-185738">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○利用登録のために入力したメールアドレスなどのアカウント情報</a:t>
            </a:r>
            <a:endParaRPr lang="en-US" altLang="ja-JP" b="1" dirty="0">
              <a:solidFill>
                <a:srgbClr val="00B050"/>
              </a:solidFill>
              <a:latin typeface="メイリオ" panose="020B0604030504040204" pitchFamily="50" charset="-128"/>
              <a:ea typeface="メイリオ" panose="020B0604030504040204" pitchFamily="50" charset="-128"/>
            </a:endParaRPr>
          </a:p>
          <a:p>
            <a:pPr marL="185738" indent="-185738">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○ソーシャルメディアへの投稿</a:t>
            </a:r>
            <a:endParaRPr lang="en-US" altLang="ja-JP" b="1" dirty="0">
              <a:solidFill>
                <a:srgbClr val="00B050"/>
              </a:solidFill>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など、個人の行動記録が残されます。これを、</a:t>
            </a:r>
            <a:r>
              <a:rPr lang="ja-JP" altLang="en-US" b="1" dirty="0">
                <a:solidFill>
                  <a:srgbClr val="00B050"/>
                </a:solidFill>
                <a:latin typeface="メイリオ" panose="020B0604030504040204" pitchFamily="50" charset="-128"/>
                <a:ea typeface="メイリオ" panose="020B0604030504040204" pitchFamily="50" charset="-128"/>
              </a:rPr>
              <a:t>「デジタル足あと」</a:t>
            </a:r>
            <a:r>
              <a:rPr lang="ja-JP" altLang="en-US" b="1" dirty="0">
                <a:latin typeface="メイリオ" panose="020B0604030504040204" pitchFamily="50" charset="-128"/>
                <a:ea typeface="メイリオ" panose="020B0604030504040204" pitchFamily="50" charset="-128"/>
              </a:rPr>
              <a:t>といいます。</a:t>
            </a:r>
            <a:endParaRPr lang="en-US" altLang="ja-JP" b="1" dirty="0">
              <a:latin typeface="メイリオ" panose="020B0604030504040204" pitchFamily="50" charset="-128"/>
              <a:ea typeface="メイリオ" panose="020B0604030504040204" pitchFamily="50" charset="-128"/>
            </a:endParaRPr>
          </a:p>
          <a:p>
            <a:pP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「デジタル足あと」</a:t>
            </a:r>
            <a:r>
              <a:rPr lang="ja-JP" altLang="en-US" b="1" dirty="0">
                <a:latin typeface="メイリオ" panose="020B0604030504040204" pitchFamily="50" charset="-128"/>
                <a:ea typeface="メイリオ" panose="020B0604030504040204" pitchFamily="50" charset="-128"/>
              </a:rPr>
              <a:t>は、これから紹介する様々なインターネット上の現象と関連性があります。</a:t>
            </a:r>
            <a:endParaRPr lang="en-US" altLang="ja-JP" b="1"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2145E495-9116-8E5B-B4EB-E71334E73091}"/>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9" name="グループ化 8">
            <a:extLst>
              <a:ext uri="{FF2B5EF4-FFF2-40B4-BE49-F238E27FC236}">
                <a16:creationId xmlns:a16="http://schemas.microsoft.com/office/drawing/2014/main" id="{E42AFC55-623E-4C30-A527-5B38CDD0472F}"/>
              </a:ext>
            </a:extLst>
          </p:cNvPr>
          <p:cNvGrpSpPr/>
          <p:nvPr/>
        </p:nvGrpSpPr>
        <p:grpSpPr>
          <a:xfrm>
            <a:off x="267777" y="1301146"/>
            <a:ext cx="2864063" cy="595921"/>
            <a:chOff x="596182" y="5141139"/>
            <a:chExt cx="2864063" cy="595921"/>
          </a:xfrm>
        </p:grpSpPr>
        <p:sp>
          <p:nvSpPr>
            <p:cNvPr id="11" name="Rectangle 1">
              <a:extLst>
                <a:ext uri="{FF2B5EF4-FFF2-40B4-BE49-F238E27FC236}">
                  <a16:creationId xmlns:a16="http://schemas.microsoft.com/office/drawing/2014/main" id="{2E8FFA86-9390-4D15-B38C-3482895D5F8B}"/>
                </a:ext>
              </a:extLst>
            </p:cNvPr>
            <p:cNvSpPr>
              <a:spLocks noChangeArrowheads="1"/>
            </p:cNvSpPr>
            <p:nvPr/>
          </p:nvSpPr>
          <p:spPr bwMode="auto">
            <a:xfrm>
              <a:off x="1140126" y="5141139"/>
              <a:ext cx="232011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デジタル足あと</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2" name="図 11">
              <a:extLst>
                <a:ext uri="{FF2B5EF4-FFF2-40B4-BE49-F238E27FC236}">
                  <a16:creationId xmlns:a16="http://schemas.microsoft.com/office/drawing/2014/main" id="{FD55E360-2E99-4462-B0AE-2707742E3BAA}"/>
                </a:ext>
              </a:extLst>
            </p:cNvPr>
            <p:cNvPicPr>
              <a:picLocks noChangeAspect="1"/>
            </p:cNvPicPr>
            <p:nvPr/>
          </p:nvPicPr>
          <p:blipFill>
            <a:blip r:embed="rId6"/>
            <a:stretch>
              <a:fillRect/>
            </a:stretch>
          </p:blipFill>
          <p:spPr>
            <a:xfrm>
              <a:off x="596182" y="5211082"/>
              <a:ext cx="637549" cy="525978"/>
            </a:xfrm>
            <a:prstGeom prst="rect">
              <a:avLst/>
            </a:prstGeom>
          </p:spPr>
        </p:pic>
      </p:grpSp>
      <p:grpSp>
        <p:nvGrpSpPr>
          <p:cNvPr id="15" name="グループ化 14">
            <a:extLst>
              <a:ext uri="{FF2B5EF4-FFF2-40B4-BE49-F238E27FC236}">
                <a16:creationId xmlns:a16="http://schemas.microsoft.com/office/drawing/2014/main" id="{21271044-16CC-4873-805B-BDDEBF53941C}"/>
              </a:ext>
            </a:extLst>
          </p:cNvPr>
          <p:cNvGrpSpPr/>
          <p:nvPr/>
        </p:nvGrpSpPr>
        <p:grpSpPr>
          <a:xfrm>
            <a:off x="3851920" y="4210257"/>
            <a:ext cx="1440160" cy="461665"/>
            <a:chOff x="1641715" y="2924944"/>
            <a:chExt cx="1440160" cy="461665"/>
          </a:xfrm>
        </p:grpSpPr>
        <p:sp>
          <p:nvSpPr>
            <p:cNvPr id="16" name="四角形: 角を丸くする 15">
              <a:extLst>
                <a:ext uri="{FF2B5EF4-FFF2-40B4-BE49-F238E27FC236}">
                  <a16:creationId xmlns:a16="http://schemas.microsoft.com/office/drawing/2014/main" id="{07B738F9-7E0A-46E9-8794-4C13B8837C59}"/>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97FD9226-7844-49CB-B691-E21274548BAD}"/>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 name="グループ化 1">
            <a:extLst>
              <a:ext uri="{FF2B5EF4-FFF2-40B4-BE49-F238E27FC236}">
                <a16:creationId xmlns:a16="http://schemas.microsoft.com/office/drawing/2014/main" id="{07DF35D6-DD55-48CD-92D3-1ECAC25C9EAE}"/>
              </a:ext>
            </a:extLst>
          </p:cNvPr>
          <p:cNvGrpSpPr/>
          <p:nvPr/>
        </p:nvGrpSpPr>
        <p:grpSpPr>
          <a:xfrm>
            <a:off x="251595" y="4634945"/>
            <a:ext cx="8677095" cy="804602"/>
            <a:chOff x="4399185" y="4360752"/>
            <a:chExt cx="8677095" cy="804602"/>
          </a:xfrm>
        </p:grpSpPr>
        <p:pic>
          <p:nvPicPr>
            <p:cNvPr id="18" name="図 17">
              <a:extLst>
                <a:ext uri="{FF2B5EF4-FFF2-40B4-BE49-F238E27FC236}">
                  <a16:creationId xmlns:a16="http://schemas.microsoft.com/office/drawing/2014/main" id="{DDB0D767-913B-41AA-9B8C-149424023BA9}"/>
                </a:ext>
              </a:extLst>
            </p:cNvPr>
            <p:cNvPicPr>
              <a:picLocks noChangeAspect="1"/>
            </p:cNvPicPr>
            <p:nvPr/>
          </p:nvPicPr>
          <p:blipFill>
            <a:blip r:embed="rId7"/>
            <a:stretch>
              <a:fillRect/>
            </a:stretch>
          </p:blipFill>
          <p:spPr>
            <a:xfrm>
              <a:off x="4399185" y="4455112"/>
              <a:ext cx="719282" cy="710242"/>
            </a:xfrm>
            <a:prstGeom prst="rect">
              <a:avLst/>
            </a:prstGeom>
          </p:spPr>
        </p:pic>
        <p:sp>
          <p:nvSpPr>
            <p:cNvPr id="19" name="テキスト ボックス 18">
              <a:extLst>
                <a:ext uri="{FF2B5EF4-FFF2-40B4-BE49-F238E27FC236}">
                  <a16:creationId xmlns:a16="http://schemas.microsoft.com/office/drawing/2014/main" id="{6FE86DB3-2AF7-46DD-A940-49DCDD5A31A9}"/>
                </a:ext>
              </a:extLst>
            </p:cNvPr>
            <p:cNvSpPr txBox="1"/>
            <p:nvPr/>
          </p:nvSpPr>
          <p:spPr>
            <a:xfrm>
              <a:off x="4873660" y="4360752"/>
              <a:ext cx="8202620" cy="605294"/>
            </a:xfrm>
            <a:prstGeom prst="rect">
              <a:avLst/>
            </a:prstGeom>
            <a:noFill/>
          </p:spPr>
          <p:txBody>
            <a:bodyPr wrap="square">
              <a:spAutoFit/>
            </a:bodyPr>
            <a:lstStyle/>
            <a:p>
              <a:pPr algn="ctr">
                <a:lnSpc>
                  <a:spcPts val="2000"/>
                </a:lnSpc>
              </a:pPr>
              <a:r>
                <a:rPr lang="ja-JP" altLang="en-US" sz="1600" b="1" dirty="0">
                  <a:latin typeface="メイリオ" panose="020B0604030504040204" pitchFamily="50" charset="-128"/>
                  <a:ea typeface="メイリオ" panose="020B0604030504040204" pitchFamily="50" charset="-128"/>
                </a:rPr>
                <a:t>「閲覧履歴」に基づいて、あなたがクリックしやすい情報が予測され、多く表示される→</a:t>
              </a:r>
              <a:r>
                <a:rPr lang="ja-JP" altLang="en-US" sz="1600" b="1" dirty="0">
                  <a:solidFill>
                    <a:srgbClr val="00B050"/>
                  </a:solidFill>
                  <a:latin typeface="メイリオ" panose="020B0604030504040204" pitchFamily="50" charset="-128"/>
                  <a:ea typeface="メイリオ" panose="020B0604030504040204" pitchFamily="50" charset="-128"/>
                </a:rPr>
                <a:t>「フィルターバブル（→</a:t>
              </a:r>
              <a:r>
                <a:rPr lang="en-US" altLang="ja-JP" sz="1600" b="1" dirty="0">
                  <a:solidFill>
                    <a:srgbClr val="00B050"/>
                  </a:solidFill>
                  <a:latin typeface="メイリオ" panose="020B0604030504040204" pitchFamily="50" charset="-128"/>
                  <a:ea typeface="メイリオ" panose="020B0604030504040204" pitchFamily="50" charset="-128"/>
                </a:rPr>
                <a:t>13P</a:t>
              </a:r>
              <a:r>
                <a:rPr lang="ja-JP" altLang="en-US" sz="1600" b="1" dirty="0">
                  <a:solidFill>
                    <a:srgbClr val="00B050"/>
                  </a:solidFill>
                  <a:latin typeface="メイリオ" panose="020B0604030504040204" pitchFamily="50" charset="-128"/>
                  <a:ea typeface="メイリオ" panose="020B0604030504040204" pitchFamily="50" charset="-128"/>
                </a:rPr>
                <a:t>）」</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grpSp>
        <p:nvGrpSpPr>
          <p:cNvPr id="21" name="グループ化 20">
            <a:extLst>
              <a:ext uri="{FF2B5EF4-FFF2-40B4-BE49-F238E27FC236}">
                <a16:creationId xmlns:a16="http://schemas.microsoft.com/office/drawing/2014/main" id="{DC927BD3-2AB0-4428-BCA8-6D82F92FF98B}"/>
              </a:ext>
            </a:extLst>
          </p:cNvPr>
          <p:cNvGrpSpPr/>
          <p:nvPr/>
        </p:nvGrpSpPr>
        <p:grpSpPr>
          <a:xfrm>
            <a:off x="226910" y="5201357"/>
            <a:ext cx="8828998" cy="710242"/>
            <a:chOff x="4374500" y="4491799"/>
            <a:chExt cx="8828998" cy="710242"/>
          </a:xfrm>
        </p:grpSpPr>
        <p:pic>
          <p:nvPicPr>
            <p:cNvPr id="22" name="図 21">
              <a:extLst>
                <a:ext uri="{FF2B5EF4-FFF2-40B4-BE49-F238E27FC236}">
                  <a16:creationId xmlns:a16="http://schemas.microsoft.com/office/drawing/2014/main" id="{329D59D0-39D7-4F89-A5E4-448FB44D22CC}"/>
                </a:ext>
              </a:extLst>
            </p:cNvPr>
            <p:cNvPicPr>
              <a:picLocks noChangeAspect="1"/>
            </p:cNvPicPr>
            <p:nvPr/>
          </p:nvPicPr>
          <p:blipFill>
            <a:blip r:embed="rId7"/>
            <a:stretch>
              <a:fillRect/>
            </a:stretch>
          </p:blipFill>
          <p:spPr>
            <a:xfrm>
              <a:off x="4374500" y="4491799"/>
              <a:ext cx="719282" cy="710242"/>
            </a:xfrm>
            <a:prstGeom prst="rect">
              <a:avLst/>
            </a:prstGeom>
          </p:spPr>
        </p:pic>
        <p:sp>
          <p:nvSpPr>
            <p:cNvPr id="23" name="テキスト ボックス 22">
              <a:extLst>
                <a:ext uri="{FF2B5EF4-FFF2-40B4-BE49-F238E27FC236}">
                  <a16:creationId xmlns:a16="http://schemas.microsoft.com/office/drawing/2014/main" id="{2E567D9E-1F0A-4FB5-88D9-830A113B3331}"/>
                </a:ext>
              </a:extLst>
            </p:cNvPr>
            <p:cNvSpPr txBox="1"/>
            <p:nvPr/>
          </p:nvSpPr>
          <p:spPr>
            <a:xfrm>
              <a:off x="4873660" y="4497238"/>
              <a:ext cx="8329838" cy="605294"/>
            </a:xfrm>
            <a:prstGeom prst="rect">
              <a:avLst/>
            </a:prstGeom>
            <a:noFill/>
          </p:spPr>
          <p:txBody>
            <a:bodyPr wrap="square">
              <a:spAutoFit/>
            </a:bodyPr>
            <a:lstStyle/>
            <a:p>
              <a:pPr algn="ctr">
                <a:lnSpc>
                  <a:spcPts val="2000"/>
                </a:lnSpc>
              </a:pPr>
              <a:r>
                <a:rPr lang="en-US" altLang="ja-JP" sz="1600" b="1" dirty="0">
                  <a:latin typeface="メイリオ" panose="020B0604030504040204" pitchFamily="50" charset="-128"/>
                  <a:ea typeface="メイリオ" panose="020B0604030504040204" pitchFamily="50" charset="-128"/>
                </a:rPr>
                <a:t>SNS</a:t>
              </a:r>
              <a:r>
                <a:rPr lang="ja-JP" altLang="en-US" sz="1600" b="1" dirty="0" err="1">
                  <a:latin typeface="メイリオ" panose="020B0604030504040204" pitchFamily="50" charset="-128"/>
                  <a:ea typeface="メイリオ" panose="020B0604030504040204" pitchFamily="50" charset="-128"/>
                </a:rPr>
                <a:t>への</a:t>
              </a:r>
              <a:r>
                <a:rPr lang="ja-JP" altLang="en-US" sz="1600" b="1" dirty="0">
                  <a:latin typeface="メイリオ" panose="020B0604030504040204" pitchFamily="50" charset="-128"/>
                  <a:ea typeface="メイリオ" panose="020B0604030504040204" pitchFamily="50" charset="-128"/>
                </a:rPr>
                <a:t>投稿に基づいて、自分の投稿に近い内容の他人の投稿が優先して表示される</a:t>
              </a:r>
              <a:endParaRPr lang="en-US" altLang="ja-JP" sz="1600" b="1" dirty="0">
                <a:latin typeface="メイリオ" panose="020B0604030504040204" pitchFamily="50" charset="-128"/>
                <a:ea typeface="メイリオ" panose="020B0604030504040204" pitchFamily="50" charset="-128"/>
              </a:endParaRPr>
            </a:p>
            <a:p>
              <a:pPr algn="ctr">
                <a:lnSpc>
                  <a:spcPts val="2000"/>
                </a:lnSpc>
              </a:pPr>
              <a:r>
                <a:rPr lang="ja-JP" altLang="en-US" sz="1600" b="1" dirty="0">
                  <a:latin typeface="メイリオ" panose="020B0604030504040204" pitchFamily="50" charset="-128"/>
                  <a:ea typeface="メイリオ" panose="020B0604030504040204" pitchFamily="50" charset="-128"/>
                </a:rPr>
                <a:t>→</a:t>
              </a:r>
              <a:r>
                <a:rPr lang="ja-JP" altLang="en-US" sz="1600" b="1" dirty="0">
                  <a:solidFill>
                    <a:srgbClr val="00B050"/>
                  </a:solidFill>
                  <a:latin typeface="メイリオ" panose="020B0604030504040204" pitchFamily="50" charset="-128"/>
                  <a:ea typeface="メイリオ" panose="020B0604030504040204" pitchFamily="50" charset="-128"/>
                </a:rPr>
                <a:t>「エコーチェンバー（→</a:t>
              </a:r>
              <a:r>
                <a:rPr lang="en-US" altLang="ja-JP" sz="1600" b="1" dirty="0">
                  <a:solidFill>
                    <a:srgbClr val="00B050"/>
                  </a:solidFill>
                  <a:latin typeface="メイリオ" panose="020B0604030504040204" pitchFamily="50" charset="-128"/>
                  <a:ea typeface="メイリオ" panose="020B0604030504040204" pitchFamily="50" charset="-128"/>
                </a:rPr>
                <a:t>16P</a:t>
              </a:r>
              <a:r>
                <a:rPr lang="ja-JP" altLang="en-US" sz="1600" b="1" dirty="0">
                  <a:solidFill>
                    <a:srgbClr val="00B050"/>
                  </a:solidFill>
                  <a:latin typeface="メイリオ" panose="020B0604030504040204" pitchFamily="50" charset="-128"/>
                  <a:ea typeface="メイリオ" panose="020B0604030504040204" pitchFamily="50" charset="-128"/>
                </a:rPr>
                <a:t>）」</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grpSp>
        <p:nvGrpSpPr>
          <p:cNvPr id="24" name="グループ化 23">
            <a:extLst>
              <a:ext uri="{FF2B5EF4-FFF2-40B4-BE49-F238E27FC236}">
                <a16:creationId xmlns:a16="http://schemas.microsoft.com/office/drawing/2014/main" id="{DD29C9AD-13EC-4D13-8FE8-B8BC82257DAD}"/>
              </a:ext>
            </a:extLst>
          </p:cNvPr>
          <p:cNvGrpSpPr/>
          <p:nvPr/>
        </p:nvGrpSpPr>
        <p:grpSpPr>
          <a:xfrm>
            <a:off x="224113" y="5776342"/>
            <a:ext cx="8692977" cy="745731"/>
            <a:chOff x="4427985" y="4466987"/>
            <a:chExt cx="8692977" cy="745731"/>
          </a:xfrm>
        </p:grpSpPr>
        <p:pic>
          <p:nvPicPr>
            <p:cNvPr id="25" name="図 24">
              <a:extLst>
                <a:ext uri="{FF2B5EF4-FFF2-40B4-BE49-F238E27FC236}">
                  <a16:creationId xmlns:a16="http://schemas.microsoft.com/office/drawing/2014/main" id="{EF2F03A0-7957-43E8-9F5D-D891EC4E68DC}"/>
                </a:ext>
              </a:extLst>
            </p:cNvPr>
            <p:cNvPicPr>
              <a:picLocks noChangeAspect="1"/>
            </p:cNvPicPr>
            <p:nvPr/>
          </p:nvPicPr>
          <p:blipFill>
            <a:blip r:embed="rId7"/>
            <a:stretch>
              <a:fillRect/>
            </a:stretch>
          </p:blipFill>
          <p:spPr>
            <a:xfrm>
              <a:off x="4427985" y="4502476"/>
              <a:ext cx="719282" cy="710242"/>
            </a:xfrm>
            <a:prstGeom prst="rect">
              <a:avLst/>
            </a:prstGeom>
          </p:spPr>
        </p:pic>
        <p:sp>
          <p:nvSpPr>
            <p:cNvPr id="26" name="テキスト ボックス 25">
              <a:extLst>
                <a:ext uri="{FF2B5EF4-FFF2-40B4-BE49-F238E27FC236}">
                  <a16:creationId xmlns:a16="http://schemas.microsoft.com/office/drawing/2014/main" id="{39141887-47E4-4297-A9FA-098054AF99D4}"/>
                </a:ext>
              </a:extLst>
            </p:cNvPr>
            <p:cNvSpPr txBox="1"/>
            <p:nvPr/>
          </p:nvSpPr>
          <p:spPr>
            <a:xfrm>
              <a:off x="4929942" y="4466987"/>
              <a:ext cx="8191020" cy="605294"/>
            </a:xfrm>
            <a:prstGeom prst="rect">
              <a:avLst/>
            </a:prstGeom>
            <a:noFill/>
          </p:spPr>
          <p:txBody>
            <a:bodyPr wrap="square">
              <a:spAutoFit/>
            </a:bodyPr>
            <a:lstStyle/>
            <a:p>
              <a:pPr algn="ctr">
                <a:lnSpc>
                  <a:spcPts val="2000"/>
                </a:lnSpc>
              </a:pPr>
              <a:r>
                <a:rPr lang="ja-JP" altLang="en-US" sz="1600" b="1" dirty="0">
                  <a:latin typeface="メイリオ" panose="020B0604030504040204" pitchFamily="50" charset="-128"/>
                  <a:ea typeface="メイリオ" panose="020B0604030504040204" pitchFamily="50" charset="-128"/>
                </a:rPr>
                <a:t>様々な</a:t>
              </a:r>
              <a:r>
                <a:rPr lang="en-US" altLang="ja-JP" sz="1600" b="1" dirty="0">
                  <a:latin typeface="メイリオ" panose="020B0604030504040204" pitchFamily="50" charset="-128"/>
                  <a:ea typeface="メイリオ" panose="020B0604030504040204" pitchFamily="50" charset="-128"/>
                </a:rPr>
                <a:t>SNS</a:t>
              </a:r>
              <a:r>
                <a:rPr lang="ja-JP" altLang="en-US" sz="1600" b="1" dirty="0">
                  <a:latin typeface="メイリオ" panose="020B0604030504040204" pitchFamily="50" charset="-128"/>
                  <a:ea typeface="メイリオ" panose="020B0604030504040204" pitchFamily="50" charset="-128"/>
                </a:rPr>
                <a:t>投稿が消えずに残り続ける</a:t>
              </a:r>
              <a:endParaRPr lang="en-US" altLang="ja-JP" sz="1600" b="1" dirty="0">
                <a:latin typeface="メイリオ" panose="020B0604030504040204" pitchFamily="50" charset="-128"/>
                <a:ea typeface="メイリオ" panose="020B0604030504040204" pitchFamily="50" charset="-128"/>
              </a:endParaRPr>
            </a:p>
            <a:p>
              <a:pPr algn="ctr">
                <a:lnSpc>
                  <a:spcPts val="2000"/>
                </a:lnSpc>
              </a:pPr>
              <a:r>
                <a:rPr lang="ja-JP" altLang="en-US" sz="1600" b="1" dirty="0">
                  <a:latin typeface="メイリオ" panose="020B0604030504040204" pitchFamily="50" charset="-128"/>
                  <a:ea typeface="メイリオ" panose="020B0604030504040204" pitchFamily="50" charset="-128"/>
                </a:rPr>
                <a:t>→</a:t>
              </a:r>
              <a:r>
                <a:rPr lang="ja-JP" altLang="en-US" sz="1600" b="1" dirty="0">
                  <a:solidFill>
                    <a:srgbClr val="00B050"/>
                  </a:solidFill>
                  <a:latin typeface="メイリオ" panose="020B0604030504040204" pitchFamily="50" charset="-128"/>
                  <a:ea typeface="メイリオ" panose="020B0604030504040204" pitchFamily="50" charset="-128"/>
                </a:rPr>
                <a:t>「偽･誤情報（→</a:t>
              </a:r>
              <a:r>
                <a:rPr lang="en-US" altLang="ja-JP" sz="1600" b="1" dirty="0">
                  <a:solidFill>
                    <a:srgbClr val="00B050"/>
                  </a:solidFill>
                  <a:latin typeface="メイリオ" panose="020B0604030504040204" pitchFamily="50" charset="-128"/>
                  <a:ea typeface="メイリオ" panose="020B0604030504040204" pitchFamily="50" charset="-128"/>
                </a:rPr>
                <a:t>18P</a:t>
              </a:r>
              <a:r>
                <a:rPr lang="ja-JP" altLang="en-US" sz="1600" b="1" dirty="0">
                  <a:solidFill>
                    <a:srgbClr val="00B050"/>
                  </a:solidFill>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や</a:t>
              </a:r>
              <a:r>
                <a:rPr lang="ja-JP" altLang="en-US" sz="1600" b="1" dirty="0">
                  <a:solidFill>
                    <a:srgbClr val="00B050"/>
                  </a:solidFill>
                  <a:latin typeface="メイリオ" panose="020B0604030504040204" pitchFamily="50" charset="-128"/>
                  <a:ea typeface="メイリオ" panose="020B0604030504040204" pitchFamily="50" charset="-128"/>
                </a:rPr>
                <a:t>「誹謗中傷･炎上（→</a:t>
              </a:r>
              <a:r>
                <a:rPr lang="en-US" altLang="ja-JP" sz="1600" b="1" dirty="0">
                  <a:solidFill>
                    <a:srgbClr val="00B050"/>
                  </a:solidFill>
                  <a:latin typeface="メイリオ" panose="020B0604030504040204" pitchFamily="50" charset="-128"/>
                  <a:ea typeface="メイリオ" panose="020B0604030504040204" pitchFamily="50" charset="-128"/>
                </a:rPr>
                <a:t>23P</a:t>
              </a:r>
              <a:r>
                <a:rPr lang="ja-JP" altLang="en-US" sz="1600" b="1" dirty="0">
                  <a:solidFill>
                    <a:srgbClr val="00B050"/>
                  </a:solidFill>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の投稿が閲覧され続ける</a:t>
              </a:r>
              <a:endParaRPr lang="en-US" altLang="ja-JP" sz="1600" b="1" dirty="0">
                <a:latin typeface="メイリオ" panose="020B0604030504040204" pitchFamily="50" charset="-128"/>
                <a:ea typeface="メイリオ" panose="020B0604030504040204" pitchFamily="50" charset="-128"/>
              </a:endParaRPr>
            </a:p>
          </p:txBody>
        </p:sp>
      </p:grpSp>
      <p:pic>
        <p:nvPicPr>
          <p:cNvPr id="7" name="図 6">
            <a:extLst>
              <a:ext uri="{FF2B5EF4-FFF2-40B4-BE49-F238E27FC236}">
                <a16:creationId xmlns:a16="http://schemas.microsoft.com/office/drawing/2014/main" id="{8103352A-190B-476E-B593-4F5BE28A4D92}"/>
              </a:ext>
            </a:extLst>
          </p:cNvPr>
          <p:cNvPicPr>
            <a:picLocks noChangeAspect="1"/>
          </p:cNvPicPr>
          <p:nvPr/>
        </p:nvPicPr>
        <p:blipFill>
          <a:blip r:embed="rId8"/>
          <a:stretch>
            <a:fillRect/>
          </a:stretch>
        </p:blipFill>
        <p:spPr>
          <a:xfrm rot="1000281">
            <a:off x="7834861" y="1897067"/>
            <a:ext cx="1309139" cy="1260351"/>
          </a:xfrm>
          <a:prstGeom prst="rect">
            <a:avLst/>
          </a:prstGeom>
        </p:spPr>
      </p:pic>
    </p:spTree>
    <p:extLst>
      <p:ext uri="{BB962C8B-B14F-4D97-AF65-F5344CB8AC3E}">
        <p14:creationId xmlns:p14="http://schemas.microsoft.com/office/powerpoint/2010/main" val="288819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9E4F08B2-E977-A5C8-7D25-840C1587FB5B}"/>
              </a:ext>
            </a:extLst>
          </p:cNvPr>
          <p:cNvSpPr txBox="1"/>
          <p:nvPr/>
        </p:nvSpPr>
        <p:spPr>
          <a:xfrm>
            <a:off x="531343" y="1765429"/>
            <a:ext cx="8081313" cy="1909754"/>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インターネットには、より長く、より多くの広告やサービスに触れてもらうため、過去の検索や閲覧履歴、登録・入力した個人情報に基づいて、</a:t>
            </a:r>
            <a:r>
              <a:rPr lang="ja-JP" altLang="en-US" b="1" dirty="0">
                <a:solidFill>
                  <a:srgbClr val="00B050"/>
                </a:solidFill>
                <a:latin typeface="メイリオ" panose="020B0604030504040204" pitchFamily="50" charset="-128"/>
                <a:ea typeface="メイリオ" panose="020B0604030504040204" pitchFamily="50" charset="-128"/>
              </a:rPr>
              <a:t>利用者の好みに近い有益そうな情報を予測する仕組み（アルゴリズム</a:t>
            </a:r>
            <a:r>
              <a:rPr lang="en-US" altLang="ja-JP" sz="1100" b="1" dirty="0">
                <a:solidFill>
                  <a:srgbClr val="00B050"/>
                </a:solidFill>
                <a:latin typeface="メイリオ" panose="020B0604030504040204" pitchFamily="50" charset="-128"/>
                <a:ea typeface="メイリオ" panose="020B0604030504040204" pitchFamily="50" charset="-128"/>
              </a:rPr>
              <a:t>※</a:t>
            </a:r>
            <a:r>
              <a:rPr lang="ja-JP" altLang="en-US" b="1" dirty="0">
                <a:solidFill>
                  <a:srgbClr val="00B050"/>
                </a:solidFill>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があります。その結果、あなたの</a:t>
            </a:r>
            <a:r>
              <a:rPr lang="ja-JP" altLang="en-US" b="1" dirty="0">
                <a:solidFill>
                  <a:srgbClr val="00B050"/>
                </a:solidFill>
                <a:latin typeface="メイリオ" panose="020B0604030504040204" pitchFamily="50" charset="-128"/>
                <a:ea typeface="メイリオ" panose="020B0604030504040204" pitchFamily="50" charset="-128"/>
              </a:rPr>
              <a:t>好みと予測された情報ばかりが表示され、それらの情報しか見えなくなってしまう</a:t>
            </a:r>
            <a:r>
              <a:rPr lang="ja-JP" altLang="en-US" b="1" dirty="0">
                <a:latin typeface="メイリオ" panose="020B0604030504040204" pitchFamily="50" charset="-128"/>
                <a:ea typeface="メイリオ" panose="020B0604030504040204" pitchFamily="50" charset="-128"/>
              </a:rPr>
              <a:t>状態を</a:t>
            </a:r>
            <a:r>
              <a:rPr lang="ja-JP" altLang="en-US" sz="2000" b="1" dirty="0">
                <a:solidFill>
                  <a:srgbClr val="00B050"/>
                </a:solidFill>
                <a:latin typeface="メイリオ" panose="020B0604030504040204" pitchFamily="50" charset="-128"/>
                <a:ea typeface="メイリオ" panose="020B0604030504040204" pitchFamily="50" charset="-128"/>
              </a:rPr>
              <a:t>「フィルターバブル」</a:t>
            </a:r>
            <a:r>
              <a:rPr lang="ja-JP" altLang="en-US" b="1" dirty="0">
                <a:latin typeface="メイリオ" panose="020B0604030504040204" pitchFamily="50" charset="-128"/>
                <a:ea typeface="メイリオ" panose="020B0604030504040204" pitchFamily="50" charset="-128"/>
              </a:rPr>
              <a:t>と言います。</a:t>
            </a:r>
            <a:endParaRPr lang="en-US" altLang="ja-JP" b="1" dirty="0">
              <a:latin typeface="メイリオ" panose="020B0604030504040204" pitchFamily="50" charset="-128"/>
              <a:ea typeface="メイリオ" panose="020B0604030504040204" pitchFamily="50" charset="-128"/>
            </a:endParaRPr>
          </a:p>
        </p:txBody>
      </p:sp>
      <p:pic>
        <p:nvPicPr>
          <p:cNvPr id="13" name="図 12" descr="アイコン&#10;&#10;自動的に生成された説明">
            <a:extLst>
              <a:ext uri="{FF2B5EF4-FFF2-40B4-BE49-F238E27FC236}">
                <a16:creationId xmlns:a16="http://schemas.microsoft.com/office/drawing/2014/main" id="{3D7CA322-4B9C-C14A-A90C-21817BA26E5B}"/>
              </a:ext>
            </a:extLst>
          </p:cNvPr>
          <p:cNvPicPr>
            <a:picLocks noChangeAspect="1"/>
          </p:cNvPicPr>
          <p:nvPr/>
        </p:nvPicPr>
        <p:blipFill>
          <a:blip r:embed="rId6"/>
          <a:stretch>
            <a:fillRect/>
          </a:stretch>
        </p:blipFill>
        <p:spPr>
          <a:xfrm>
            <a:off x="5283576" y="5514060"/>
            <a:ext cx="1152158" cy="1098675"/>
          </a:xfrm>
          <a:prstGeom prst="rect">
            <a:avLst/>
          </a:prstGeom>
        </p:spPr>
      </p:pic>
      <p:sp>
        <p:nvSpPr>
          <p:cNvPr id="11" name="タイトル 1">
            <a:extLst>
              <a:ext uri="{FF2B5EF4-FFF2-40B4-BE49-F238E27FC236}">
                <a16:creationId xmlns:a16="http://schemas.microsoft.com/office/drawing/2014/main" id="{0B4AF552-4C20-B81C-3DED-AC20CBA0F032}"/>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12" name="グループ化 11">
            <a:extLst>
              <a:ext uri="{FF2B5EF4-FFF2-40B4-BE49-F238E27FC236}">
                <a16:creationId xmlns:a16="http://schemas.microsoft.com/office/drawing/2014/main" id="{F2D6F5C4-4AB1-4EB3-AD17-D5531A6CC632}"/>
              </a:ext>
            </a:extLst>
          </p:cNvPr>
          <p:cNvGrpSpPr/>
          <p:nvPr/>
        </p:nvGrpSpPr>
        <p:grpSpPr>
          <a:xfrm>
            <a:off x="332202" y="1258117"/>
            <a:ext cx="3271256" cy="584987"/>
            <a:chOff x="580664" y="5666056"/>
            <a:chExt cx="3271256" cy="584987"/>
          </a:xfrm>
        </p:grpSpPr>
        <p:sp>
          <p:nvSpPr>
            <p:cNvPr id="14" name="Rectangle 1">
              <a:extLst>
                <a:ext uri="{FF2B5EF4-FFF2-40B4-BE49-F238E27FC236}">
                  <a16:creationId xmlns:a16="http://schemas.microsoft.com/office/drawing/2014/main" id="{D7CB3702-0315-4843-A357-D9826DCE2773}"/>
                </a:ext>
              </a:extLst>
            </p:cNvPr>
            <p:cNvSpPr>
              <a:spLocks noChangeArrowheads="1"/>
            </p:cNvSpPr>
            <p:nvPr/>
          </p:nvSpPr>
          <p:spPr bwMode="auto">
            <a:xfrm>
              <a:off x="1140127" y="5666056"/>
              <a:ext cx="271179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フィルターバブル</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44024BE4-C50B-4266-8244-C2ABA4C18F9A}"/>
                </a:ext>
              </a:extLst>
            </p:cNvPr>
            <p:cNvPicPr>
              <a:picLocks noChangeAspect="1"/>
            </p:cNvPicPr>
            <p:nvPr/>
          </p:nvPicPr>
          <p:blipFill>
            <a:blip r:embed="rId7"/>
            <a:stretch>
              <a:fillRect/>
            </a:stretch>
          </p:blipFill>
          <p:spPr>
            <a:xfrm>
              <a:off x="580664" y="5725065"/>
              <a:ext cx="637549" cy="525978"/>
            </a:xfrm>
            <a:prstGeom prst="rect">
              <a:avLst/>
            </a:prstGeom>
          </p:spPr>
        </p:pic>
      </p:grpSp>
      <p:sp>
        <p:nvSpPr>
          <p:cNvPr id="6" name="吹き出し: 角を丸めた四角形 5">
            <a:extLst>
              <a:ext uri="{FF2B5EF4-FFF2-40B4-BE49-F238E27FC236}">
                <a16:creationId xmlns:a16="http://schemas.microsoft.com/office/drawing/2014/main" id="{51A311D6-9802-3038-6540-6E5E28B44BA1}"/>
              </a:ext>
            </a:extLst>
          </p:cNvPr>
          <p:cNvSpPr/>
          <p:nvPr/>
        </p:nvSpPr>
        <p:spPr>
          <a:xfrm>
            <a:off x="6435734" y="4008252"/>
            <a:ext cx="2664296" cy="2016224"/>
          </a:xfrm>
          <a:prstGeom prst="wedgeRoundRectCallout">
            <a:avLst>
              <a:gd name="adj1" fmla="val -45371"/>
              <a:gd name="adj2" fmla="val 61551"/>
              <a:gd name="adj3" fmla="val 16667"/>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a:t>
            </a:r>
            <a:endParaRPr kumimoji="1" lang="en-US" altLang="ja-JP" sz="1600"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旅の計画のため、予約サイトや口コミサイトで情報収集していたら、旅行とは関係ないサイトでも旅館やホテルのおすすめ広告が表示されるように・・・</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43CFF251-8B42-4797-8BE3-E21726C2C60C}"/>
              </a:ext>
            </a:extLst>
          </p:cNvPr>
          <p:cNvGrpSpPr/>
          <p:nvPr/>
        </p:nvGrpSpPr>
        <p:grpSpPr>
          <a:xfrm>
            <a:off x="370488" y="3777420"/>
            <a:ext cx="1440160" cy="461665"/>
            <a:chOff x="1641715" y="2924944"/>
            <a:chExt cx="1440160" cy="461665"/>
          </a:xfrm>
        </p:grpSpPr>
        <p:sp>
          <p:nvSpPr>
            <p:cNvPr id="17" name="四角形: 角を丸くする 16">
              <a:extLst>
                <a:ext uri="{FF2B5EF4-FFF2-40B4-BE49-F238E27FC236}">
                  <a16:creationId xmlns:a16="http://schemas.microsoft.com/office/drawing/2014/main" id="{B72BE763-DE06-46E0-915C-95D8B85D6E58}"/>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D82F3349-E2AE-4047-A574-0C23ED07DF38}"/>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19" name="グループ化 18">
            <a:extLst>
              <a:ext uri="{FF2B5EF4-FFF2-40B4-BE49-F238E27FC236}">
                <a16:creationId xmlns:a16="http://schemas.microsoft.com/office/drawing/2014/main" id="{CA855DF3-35C0-48D8-9262-800F33192355}"/>
              </a:ext>
            </a:extLst>
          </p:cNvPr>
          <p:cNvGrpSpPr/>
          <p:nvPr/>
        </p:nvGrpSpPr>
        <p:grpSpPr>
          <a:xfrm>
            <a:off x="332202" y="4341322"/>
            <a:ext cx="4435620" cy="926529"/>
            <a:chOff x="4427985" y="4373593"/>
            <a:chExt cx="4435620" cy="926529"/>
          </a:xfrm>
        </p:grpSpPr>
        <p:pic>
          <p:nvPicPr>
            <p:cNvPr id="21" name="図 20">
              <a:extLst>
                <a:ext uri="{FF2B5EF4-FFF2-40B4-BE49-F238E27FC236}">
                  <a16:creationId xmlns:a16="http://schemas.microsoft.com/office/drawing/2014/main" id="{3A4EC9BF-DDE8-42FA-8347-0F0A3DE36CB3}"/>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2" name="テキスト ボックス 21">
              <a:extLst>
                <a:ext uri="{FF2B5EF4-FFF2-40B4-BE49-F238E27FC236}">
                  <a16:creationId xmlns:a16="http://schemas.microsoft.com/office/drawing/2014/main" id="{9BBF5A7C-C7A6-4A7A-A506-064A7FE675B7}"/>
                </a:ext>
              </a:extLst>
            </p:cNvPr>
            <p:cNvSpPr txBox="1"/>
            <p:nvPr/>
          </p:nvSpPr>
          <p:spPr>
            <a:xfrm>
              <a:off x="4981466" y="4373593"/>
              <a:ext cx="3882139" cy="86177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自分の好みや興味関心に近い事柄に囲まれてしまうと、「バブル」の外側の</a:t>
              </a:r>
              <a:r>
                <a:rPr lang="ja-JP" altLang="en-US" sz="1600" b="1" dirty="0">
                  <a:solidFill>
                    <a:srgbClr val="00B050"/>
                  </a:solidFill>
                  <a:latin typeface="メイリオ" panose="020B0604030504040204" pitchFamily="50" charset="-128"/>
                  <a:ea typeface="メイリオ" panose="020B0604030504040204" pitchFamily="50" charset="-128"/>
                </a:rPr>
                <a:t>多様性に気づきづらくなってしまいます。</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grpSp>
        <p:nvGrpSpPr>
          <p:cNvPr id="23" name="グループ化 22">
            <a:extLst>
              <a:ext uri="{FF2B5EF4-FFF2-40B4-BE49-F238E27FC236}">
                <a16:creationId xmlns:a16="http://schemas.microsoft.com/office/drawing/2014/main" id="{9C47132D-D114-4E5E-A12A-581D591AC25D}"/>
              </a:ext>
            </a:extLst>
          </p:cNvPr>
          <p:cNvGrpSpPr/>
          <p:nvPr/>
        </p:nvGrpSpPr>
        <p:grpSpPr>
          <a:xfrm>
            <a:off x="332202" y="5207380"/>
            <a:ext cx="4435620" cy="926529"/>
            <a:chOff x="4427985" y="4373593"/>
            <a:chExt cx="4435620" cy="926529"/>
          </a:xfrm>
        </p:grpSpPr>
        <p:pic>
          <p:nvPicPr>
            <p:cNvPr id="24" name="図 23">
              <a:extLst>
                <a:ext uri="{FF2B5EF4-FFF2-40B4-BE49-F238E27FC236}">
                  <a16:creationId xmlns:a16="http://schemas.microsoft.com/office/drawing/2014/main" id="{40D89079-8975-4EDD-ACB5-AE1A97F4CE31}"/>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5" name="テキスト ボックス 24">
              <a:extLst>
                <a:ext uri="{FF2B5EF4-FFF2-40B4-BE49-F238E27FC236}">
                  <a16:creationId xmlns:a16="http://schemas.microsoft.com/office/drawing/2014/main" id="{868CEF44-C5AA-401E-A179-8C0B10B4F17F}"/>
                </a:ext>
              </a:extLst>
            </p:cNvPr>
            <p:cNvSpPr txBox="1"/>
            <p:nvPr/>
          </p:nvSpPr>
          <p:spPr>
            <a:xfrm>
              <a:off x="4981466" y="4373593"/>
              <a:ext cx="3882139" cy="86177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ブラウザの</a:t>
              </a:r>
              <a:r>
                <a:rPr lang="ja-JP" altLang="en-US" sz="1600" b="1" dirty="0">
                  <a:solidFill>
                    <a:srgbClr val="00B050"/>
                  </a:solidFill>
                  <a:latin typeface="メイリオ" panose="020B0604030504040204" pitchFamily="50" charset="-128"/>
                  <a:ea typeface="メイリオ" panose="020B0604030504040204" pitchFamily="50" charset="-128"/>
                </a:rPr>
                <a:t>「プライベート」機能</a:t>
              </a:r>
              <a:r>
                <a:rPr lang="ja-JP" altLang="en-US" sz="1600" b="1" dirty="0">
                  <a:latin typeface="メイリオ" panose="020B0604030504040204" pitchFamily="50" charset="-128"/>
                  <a:ea typeface="メイリオ" panose="020B0604030504040204" pitchFamily="50" charset="-128"/>
                </a:rPr>
                <a:t>を使って、自分の履歴をもとにしたデータ表示がクリアされた状態も見てみましょう。</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sp>
        <p:nvSpPr>
          <p:cNvPr id="26" name="テキスト ボックス 25">
            <a:extLst>
              <a:ext uri="{FF2B5EF4-FFF2-40B4-BE49-F238E27FC236}">
                <a16:creationId xmlns:a16="http://schemas.microsoft.com/office/drawing/2014/main" id="{F575FBC0-F313-4526-82D8-F06C0D63E828}"/>
              </a:ext>
            </a:extLst>
          </p:cNvPr>
          <p:cNvSpPr txBox="1"/>
          <p:nvPr/>
        </p:nvSpPr>
        <p:spPr>
          <a:xfrm>
            <a:off x="395350" y="6054429"/>
            <a:ext cx="5347170" cy="276999"/>
          </a:xfrm>
          <a:prstGeom prst="rect">
            <a:avLst/>
          </a:prstGeom>
          <a:noFill/>
        </p:spPr>
        <p:txBody>
          <a:bodyPr wrap="square">
            <a:spAutoFit/>
          </a:bodyPr>
          <a:lstStyle/>
          <a:p>
            <a:pPr algn="l"/>
            <a:r>
              <a:rPr lang="ja-JP" altLang="en-US" sz="1200" b="1" dirty="0">
                <a:solidFill>
                  <a:srgbClr val="009650"/>
                </a:solidFill>
                <a:latin typeface="メイリオ" panose="020B0604030504040204" pitchFamily="50" charset="-128"/>
                <a:ea typeface="メイリオ" panose="020B0604030504040204" pitchFamily="50" charset="-128"/>
              </a:rPr>
              <a:t>☆「プライベート」機能については次のページで詳しくご説明します。</a:t>
            </a:r>
            <a:endParaRPr lang="en-US" altLang="ja-JP" sz="1200" b="1" dirty="0">
              <a:solidFill>
                <a:srgbClr val="009650"/>
              </a:solidFill>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CAA17062-12E7-4A1C-BAF7-DCC44702E92E}"/>
              </a:ext>
            </a:extLst>
          </p:cNvPr>
          <p:cNvSpPr txBox="1"/>
          <p:nvPr/>
        </p:nvSpPr>
        <p:spPr>
          <a:xfrm>
            <a:off x="3068743" y="3556092"/>
            <a:ext cx="5842091" cy="461665"/>
          </a:xfrm>
          <a:prstGeom prst="rect">
            <a:avLst/>
          </a:prstGeom>
          <a:noFill/>
        </p:spPr>
        <p:txBody>
          <a:bodyPr wrap="square">
            <a:spAutoFit/>
          </a:bodyPr>
          <a:lstStyle/>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アルゴリズムは、問題解決や目標達成のための方法が記された一連の手順であり、</a:t>
            </a:r>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人工知能（</a:t>
            </a:r>
            <a:r>
              <a:rPr lang="en-US" altLang="ja-JP" sz="1200" b="1" dirty="0">
                <a:latin typeface="メイリオ" panose="020B0604030504040204" pitchFamily="50" charset="-128"/>
                <a:ea typeface="メイリオ" panose="020B0604030504040204" pitchFamily="50" charset="-128"/>
              </a:rPr>
              <a:t>AI</a:t>
            </a:r>
            <a:r>
              <a:rPr lang="ja-JP" altLang="en-US" sz="1200" b="1" dirty="0">
                <a:latin typeface="メイリオ" panose="020B0604030504040204" pitchFamily="50" charset="-128"/>
                <a:ea typeface="メイリオ" panose="020B0604030504040204" pitchFamily="50" charset="-128"/>
              </a:rPr>
              <a:t>）の構築にも用いられています。</a:t>
            </a:r>
          </a:p>
        </p:txBody>
      </p:sp>
    </p:spTree>
    <p:extLst>
      <p:ext uri="{BB962C8B-B14F-4D97-AF65-F5344CB8AC3E}">
        <p14:creationId xmlns:p14="http://schemas.microsoft.com/office/powerpoint/2010/main" val="493246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96D0C-603E-181B-47DC-D1D2F1C82A03}"/>
            </a:ext>
          </a:extLst>
        </p:cNvPr>
        <p:cNvGrpSpPr/>
        <p:nvPr/>
      </p:nvGrpSpPr>
      <p:grpSpPr>
        <a:xfrm>
          <a:off x="0" y="0"/>
          <a:ext cx="0" cy="0"/>
          <a:chOff x="0" y="0"/>
          <a:chExt cx="0" cy="0"/>
        </a:xfrm>
      </p:grpSpPr>
      <p:pic>
        <p:nvPicPr>
          <p:cNvPr id="36" name="図 35">
            <a:extLst>
              <a:ext uri="{FF2B5EF4-FFF2-40B4-BE49-F238E27FC236}">
                <a16:creationId xmlns:a16="http://schemas.microsoft.com/office/drawing/2014/main" id="{018891C2-9108-6177-A42C-FC85A0208290}"/>
              </a:ext>
            </a:extLst>
          </p:cNvPr>
          <p:cNvPicPr>
            <a:picLocks noChangeAspect="1"/>
          </p:cNvPicPr>
          <p:nvPr/>
        </p:nvPicPr>
        <p:blipFill>
          <a:blip r:embed="rId4"/>
          <a:stretch>
            <a:fillRect/>
          </a:stretch>
        </p:blipFill>
        <p:spPr>
          <a:xfrm>
            <a:off x="6747926" y="1894925"/>
            <a:ext cx="2078916" cy="4334632"/>
          </a:xfrm>
          <a:prstGeom prst="rect">
            <a:avLst/>
          </a:prstGeom>
        </p:spPr>
      </p:pic>
      <p:pic>
        <p:nvPicPr>
          <p:cNvPr id="35" name="図 34">
            <a:extLst>
              <a:ext uri="{FF2B5EF4-FFF2-40B4-BE49-F238E27FC236}">
                <a16:creationId xmlns:a16="http://schemas.microsoft.com/office/drawing/2014/main" id="{DA329D04-B2E1-56D4-629C-D8C07211FB38}"/>
              </a:ext>
            </a:extLst>
          </p:cNvPr>
          <p:cNvPicPr>
            <a:picLocks noChangeAspect="1"/>
          </p:cNvPicPr>
          <p:nvPr/>
        </p:nvPicPr>
        <p:blipFill>
          <a:blip r:embed="rId5"/>
          <a:stretch>
            <a:fillRect/>
          </a:stretch>
        </p:blipFill>
        <p:spPr>
          <a:xfrm>
            <a:off x="4613883" y="1887908"/>
            <a:ext cx="2078916" cy="4334632"/>
          </a:xfrm>
          <a:prstGeom prst="rect">
            <a:avLst/>
          </a:prstGeom>
        </p:spPr>
      </p:pic>
      <p:graphicFrame>
        <p:nvGraphicFramePr>
          <p:cNvPr id="20" name="オブジェクト 19" hidden="1">
            <a:extLst>
              <a:ext uri="{FF2B5EF4-FFF2-40B4-BE49-F238E27FC236}">
                <a16:creationId xmlns:a16="http://schemas.microsoft.com/office/drawing/2014/main" id="{F4F6D5D0-7C4D-AB3F-4821-454B4FC664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20" name="オブジェクト 19" hidden="1">
                        <a:extLst>
                          <a:ext uri="{FF2B5EF4-FFF2-40B4-BE49-F238E27FC236}">
                            <a16:creationId xmlns:a16="http://schemas.microsoft.com/office/drawing/2014/main" id="{F4F6D5D0-7C4D-AB3F-4821-454B4FC6642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C6EF856A-7B08-2C2E-A353-DE47D9233500}"/>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11" name="タイトル 1">
            <a:extLst>
              <a:ext uri="{FF2B5EF4-FFF2-40B4-BE49-F238E27FC236}">
                <a16:creationId xmlns:a16="http://schemas.microsoft.com/office/drawing/2014/main" id="{02CB1C4D-745D-C473-5B30-20E77EB50200}"/>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
        <p:nvSpPr>
          <p:cNvPr id="2" name="テキスト ボックス 1">
            <a:extLst>
              <a:ext uri="{FF2B5EF4-FFF2-40B4-BE49-F238E27FC236}">
                <a16:creationId xmlns:a16="http://schemas.microsoft.com/office/drawing/2014/main" id="{98201EAC-5D11-BF37-39AF-CAB4EDDB3DD3}"/>
              </a:ext>
            </a:extLst>
          </p:cNvPr>
          <p:cNvSpPr txBox="1"/>
          <p:nvPr/>
        </p:nvSpPr>
        <p:spPr>
          <a:xfrm>
            <a:off x="323529" y="1375465"/>
            <a:ext cx="8640959" cy="544765"/>
          </a:xfrm>
          <a:prstGeom prst="rect">
            <a:avLst/>
          </a:prstGeom>
          <a:noFill/>
        </p:spPr>
        <p:txBody>
          <a:bodyPr wrap="square">
            <a:spAutoFit/>
          </a:bodyPr>
          <a:lstStyle/>
          <a:p>
            <a:pPr algn="l">
              <a:lnSpc>
                <a:spcPct val="130000"/>
              </a:lnSpc>
            </a:pPr>
            <a:r>
              <a:rPr lang="ja-JP" altLang="en-US" sz="2400" b="1" dirty="0">
                <a:latin typeface="メイリオ" panose="020B0604030504040204" pitchFamily="50" charset="-128"/>
                <a:ea typeface="メイリオ" panose="020B0604030504040204" pitchFamily="50" charset="-128"/>
              </a:rPr>
              <a:t>ブラウザの「プライベート」機能を使ってみよう</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Android</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grpSp>
        <p:nvGrpSpPr>
          <p:cNvPr id="8" name="グループ化 7">
            <a:extLst>
              <a:ext uri="{FF2B5EF4-FFF2-40B4-BE49-F238E27FC236}">
                <a16:creationId xmlns:a16="http://schemas.microsoft.com/office/drawing/2014/main" id="{54D17BAB-613A-41E4-A17D-93E461CDB32F}"/>
              </a:ext>
            </a:extLst>
          </p:cNvPr>
          <p:cNvGrpSpPr/>
          <p:nvPr/>
        </p:nvGrpSpPr>
        <p:grpSpPr>
          <a:xfrm>
            <a:off x="2468137" y="1914859"/>
            <a:ext cx="2373758" cy="4286417"/>
            <a:chOff x="323528" y="1917331"/>
            <a:chExt cx="2373758" cy="4286417"/>
          </a:xfrm>
        </p:grpSpPr>
        <p:grpSp>
          <p:nvGrpSpPr>
            <p:cNvPr id="3" name="グループ化 2">
              <a:extLst>
                <a:ext uri="{FF2B5EF4-FFF2-40B4-BE49-F238E27FC236}">
                  <a16:creationId xmlns:a16="http://schemas.microsoft.com/office/drawing/2014/main" id="{534A90D2-6090-477A-8153-FE6885B2DAE7}"/>
                </a:ext>
              </a:extLst>
            </p:cNvPr>
            <p:cNvGrpSpPr/>
            <p:nvPr/>
          </p:nvGrpSpPr>
          <p:grpSpPr>
            <a:xfrm>
              <a:off x="323528" y="1917331"/>
              <a:ext cx="2373758" cy="4286417"/>
              <a:chOff x="323528" y="1917331"/>
              <a:chExt cx="2373758" cy="4286417"/>
            </a:xfrm>
          </p:grpSpPr>
          <p:pic>
            <p:nvPicPr>
              <p:cNvPr id="7" name="図 6" descr="コンピューターのスクリーンショット&#10;&#10;自動的に生成された説明">
                <a:extLst>
                  <a:ext uri="{FF2B5EF4-FFF2-40B4-BE49-F238E27FC236}">
                    <a16:creationId xmlns:a16="http://schemas.microsoft.com/office/drawing/2014/main" id="{2F31C4B9-DA4E-E58E-AA61-550B99B4E178}"/>
                  </a:ext>
                </a:extLst>
              </p:cNvPr>
              <p:cNvPicPr>
                <a:picLocks noChangeAspect="1"/>
              </p:cNvPicPr>
              <p:nvPr/>
            </p:nvPicPr>
            <p:blipFill>
              <a:blip r:embed="rId8"/>
              <a:stretch>
                <a:fillRect/>
              </a:stretch>
            </p:blipFill>
            <p:spPr>
              <a:xfrm>
                <a:off x="656495" y="2706314"/>
                <a:ext cx="1683257" cy="3497434"/>
              </a:xfrm>
              <a:prstGeom prst="rect">
                <a:avLst/>
              </a:prstGeom>
              <a:ln>
                <a:solidFill>
                  <a:schemeClr val="tx1"/>
                </a:solidFill>
              </a:ln>
            </p:spPr>
          </p:pic>
          <p:sp>
            <p:nvSpPr>
              <p:cNvPr id="14" name="テキスト ボックス 13">
                <a:extLst>
                  <a:ext uri="{FF2B5EF4-FFF2-40B4-BE49-F238E27FC236}">
                    <a16:creationId xmlns:a16="http://schemas.microsoft.com/office/drawing/2014/main" id="{022FF3ED-D49D-34AB-E6FA-CF1A7F0D5F70}"/>
                  </a:ext>
                </a:extLst>
              </p:cNvPr>
              <p:cNvSpPr txBox="1"/>
              <p:nvPr/>
            </p:nvSpPr>
            <p:spPr>
              <a:xfrm>
                <a:off x="323528" y="1917331"/>
                <a:ext cx="2373758" cy="646331"/>
              </a:xfrm>
              <a:prstGeom prst="rect">
                <a:avLst/>
              </a:prstGeom>
              <a:noFill/>
            </p:spPr>
            <p:txBody>
              <a:bodyPr wrap="square">
                <a:spAutoFit/>
              </a:bodyPr>
              <a:lstStyle/>
              <a:p>
                <a:pPr algn="l"/>
                <a:r>
                  <a:rPr lang="ja-JP" altLang="en-US" sz="20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❶</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ホーム画面で　</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chrome</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grpSp>
        <p:grpSp>
          <p:nvGrpSpPr>
            <p:cNvPr id="24" name="図形グループ 108">
              <a:extLst>
                <a:ext uri="{FF2B5EF4-FFF2-40B4-BE49-F238E27FC236}">
                  <a16:creationId xmlns:a16="http://schemas.microsoft.com/office/drawing/2014/main" id="{D3F6CBAD-F646-C83E-44D4-FD3600C64C26}"/>
                </a:ext>
              </a:extLst>
            </p:cNvPr>
            <p:cNvGrpSpPr/>
            <p:nvPr/>
          </p:nvGrpSpPr>
          <p:grpSpPr>
            <a:xfrm>
              <a:off x="1085403" y="4829855"/>
              <a:ext cx="296587" cy="293005"/>
              <a:chOff x="2897417" y="3995693"/>
              <a:chExt cx="296587" cy="293005"/>
            </a:xfrm>
          </p:grpSpPr>
          <p:sp>
            <p:nvSpPr>
              <p:cNvPr id="25" name="円/楕円 114">
                <a:extLst>
                  <a:ext uri="{FF2B5EF4-FFF2-40B4-BE49-F238E27FC236}">
                    <a16:creationId xmlns:a16="http://schemas.microsoft.com/office/drawing/2014/main" id="{D810DE7C-54E2-CBAB-5982-EBA80E044640}"/>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C7D0176B-F0AB-F2C0-9849-9483F198743B}"/>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dirty="0">
                  <a:solidFill>
                    <a:srgbClr val="009650"/>
                  </a:solidFill>
                  <a:latin typeface="Meiryo" charset="-128"/>
                  <a:ea typeface="Meiryo" charset="-128"/>
                  <a:cs typeface="Meiryo" charset="-128"/>
                </a:endParaRPr>
              </a:p>
            </p:txBody>
          </p:sp>
        </p:grpSp>
      </p:grpSp>
      <p:sp>
        <p:nvSpPr>
          <p:cNvPr id="22" name="四角形: 角を丸くする 21">
            <a:extLst>
              <a:ext uri="{FF2B5EF4-FFF2-40B4-BE49-F238E27FC236}">
                <a16:creationId xmlns:a16="http://schemas.microsoft.com/office/drawing/2014/main" id="{AA5D99CE-A3CC-3AC0-6AED-A582F1B891D1}"/>
              </a:ext>
            </a:extLst>
          </p:cNvPr>
          <p:cNvSpPr/>
          <p:nvPr/>
        </p:nvSpPr>
        <p:spPr>
          <a:xfrm>
            <a:off x="3498830" y="5262337"/>
            <a:ext cx="287804" cy="3171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吹き出し: 角を丸めた四角形 33">
            <a:extLst>
              <a:ext uri="{FF2B5EF4-FFF2-40B4-BE49-F238E27FC236}">
                <a16:creationId xmlns:a16="http://schemas.microsoft.com/office/drawing/2014/main" id="{BD4E0F6E-F0CD-4A18-8BB5-2DED6B592E2F}"/>
              </a:ext>
            </a:extLst>
          </p:cNvPr>
          <p:cNvSpPr/>
          <p:nvPr/>
        </p:nvSpPr>
        <p:spPr>
          <a:xfrm>
            <a:off x="369881" y="2459624"/>
            <a:ext cx="2262574" cy="2660061"/>
          </a:xfrm>
          <a:prstGeom prst="wedgeRoundRectCallout">
            <a:avLst>
              <a:gd name="adj1" fmla="val 47769"/>
              <a:gd name="adj2" fmla="val 64406"/>
              <a:gd name="adj3" fmla="val 16667"/>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dirty="0">
                <a:solidFill>
                  <a:schemeClr val="tx1"/>
                </a:solidFill>
                <a:latin typeface="メイリオ" panose="020B0604030504040204" pitchFamily="50" charset="-128"/>
                <a:ea typeface="メイリオ" panose="020B0604030504040204" pitchFamily="50" charset="-128"/>
              </a:rPr>
              <a:t>「プライベート」機能を使うと、過去の検索や閲覧履歴がサイトの表示に反映されなくなり、また新たに履歴が残らなくなります。</a:t>
            </a:r>
            <a:endParaRPr kumimoji="1" lang="en-US" altLang="ja-JP" sz="16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2071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5F714-FDF5-4F6B-B417-9A3E69E86EAB}"/>
            </a:ext>
          </a:extLst>
        </p:cNvPr>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93213BE8-11E6-6FA3-2849-1BFB73CD96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93213BE8-11E6-6FA3-2849-1BFB73CD96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FAB1E8CD-0F69-C7D8-691E-FBB2D7EFC0DF}"/>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11" name="タイトル 1">
            <a:extLst>
              <a:ext uri="{FF2B5EF4-FFF2-40B4-BE49-F238E27FC236}">
                <a16:creationId xmlns:a16="http://schemas.microsoft.com/office/drawing/2014/main" id="{B4D08A43-8DB6-79A7-5BEA-39AB0B2BFD47}"/>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
        <p:nvSpPr>
          <p:cNvPr id="5" name="テキスト ボックス 4">
            <a:extLst>
              <a:ext uri="{FF2B5EF4-FFF2-40B4-BE49-F238E27FC236}">
                <a16:creationId xmlns:a16="http://schemas.microsoft.com/office/drawing/2014/main" id="{AAD58555-2F07-BAE9-277A-C37C63F02D81}"/>
              </a:ext>
            </a:extLst>
          </p:cNvPr>
          <p:cNvSpPr txBox="1"/>
          <p:nvPr/>
        </p:nvSpPr>
        <p:spPr>
          <a:xfrm>
            <a:off x="323528" y="1917331"/>
            <a:ext cx="2373758" cy="646331"/>
          </a:xfrm>
          <a:prstGeom prst="rect">
            <a:avLst/>
          </a:prstGeom>
          <a:noFill/>
        </p:spPr>
        <p:txBody>
          <a:bodyPr wrap="square">
            <a:spAutoFit/>
          </a:bodyPr>
          <a:lstStyle/>
          <a:p>
            <a:pPr algn="l"/>
            <a:r>
              <a:rPr lang="ja-JP" altLang="en-US" sz="20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❶</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ホーム画面で　</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rPr>
              <a:t>Safari</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1600" b="1" kern="100" dirty="0">
                <a:effectLst/>
                <a:latin typeface="メイリオ" panose="020B0604030504040204" pitchFamily="50" charset="-128"/>
                <a:ea typeface="メイリオ" panose="020B0604030504040204" pitchFamily="50" charset="-128"/>
                <a:cs typeface="Times New Roman" panose="02020603050405020304" pitchFamily="18" charset="0"/>
              </a:rPr>
              <a:t>押す</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2F4364DC-7A23-77FD-9CA3-B36BD848F0BC}"/>
              </a:ext>
            </a:extLst>
          </p:cNvPr>
          <p:cNvSpPr txBox="1"/>
          <p:nvPr/>
        </p:nvSpPr>
        <p:spPr>
          <a:xfrm>
            <a:off x="2425647" y="1883698"/>
            <a:ext cx="2520280" cy="646331"/>
          </a:xfrm>
          <a:prstGeom prst="rect">
            <a:avLst/>
          </a:prstGeom>
          <a:noFill/>
        </p:spPr>
        <p:txBody>
          <a:bodyPr wrap="square">
            <a:spAutoFit/>
          </a:bodyPr>
          <a:lstStyle/>
          <a:p>
            <a:pPr algn="l"/>
            <a:r>
              <a:rPr lang="ja-JP" altLang="en-US" sz="20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❷</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画面右下の「二重　</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の四角マーク」を押す</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E2B012D9-E1A6-1C72-DEC5-8B5DB643EA35}"/>
              </a:ext>
            </a:extLst>
          </p:cNvPr>
          <p:cNvSpPr txBox="1"/>
          <p:nvPr/>
        </p:nvSpPr>
        <p:spPr>
          <a:xfrm>
            <a:off x="4837372" y="1817341"/>
            <a:ext cx="2013718" cy="892552"/>
          </a:xfrm>
          <a:prstGeom prst="rect">
            <a:avLst/>
          </a:prstGeom>
          <a:noFill/>
        </p:spPr>
        <p:txBody>
          <a:bodyPr wrap="square">
            <a:spAutoFit/>
          </a:bodyPr>
          <a:lstStyle/>
          <a:p>
            <a:pPr algn="l"/>
            <a:r>
              <a:rPr lang="ja-JP" altLang="en-US" sz="20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❸</a:t>
            </a:r>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画面下部の</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「プライベート</a:t>
            </a:r>
            <a:endParaRPr lang="en-US" altLang="ja-JP" sz="16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1600" b="1" kern="100" dirty="0">
                <a:latin typeface="メイリオ" panose="020B0604030504040204" pitchFamily="50" charset="-128"/>
                <a:ea typeface="メイリオ" panose="020B0604030504040204" pitchFamily="50" charset="-128"/>
                <a:cs typeface="Times New Roman" panose="02020603050405020304" pitchFamily="18" charset="0"/>
              </a:rPr>
              <a:t>　ボタン」を押す</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8" name="図 27" descr="グラフィカル ユーザー インターフェイス, アプリケーション&#10;&#10;自動的に生成された説明">
            <a:extLst>
              <a:ext uri="{FF2B5EF4-FFF2-40B4-BE49-F238E27FC236}">
                <a16:creationId xmlns:a16="http://schemas.microsoft.com/office/drawing/2014/main" id="{633E1944-BC68-DB77-6509-296044A71C7A}"/>
              </a:ext>
            </a:extLst>
          </p:cNvPr>
          <p:cNvPicPr>
            <a:picLocks noChangeAspect="1"/>
          </p:cNvPicPr>
          <p:nvPr/>
        </p:nvPicPr>
        <p:blipFill>
          <a:blip r:embed="rId6"/>
          <a:stretch>
            <a:fillRect/>
          </a:stretch>
        </p:blipFill>
        <p:spPr>
          <a:xfrm>
            <a:off x="683568" y="2649659"/>
            <a:ext cx="1641381" cy="3552362"/>
          </a:xfrm>
          <a:prstGeom prst="rect">
            <a:avLst/>
          </a:prstGeom>
          <a:ln>
            <a:solidFill>
              <a:schemeClr val="tx1"/>
            </a:solidFill>
          </a:ln>
        </p:spPr>
      </p:pic>
      <p:sp>
        <p:nvSpPr>
          <p:cNvPr id="13" name="四角形: 角を丸くする 12">
            <a:extLst>
              <a:ext uri="{FF2B5EF4-FFF2-40B4-BE49-F238E27FC236}">
                <a16:creationId xmlns:a16="http://schemas.microsoft.com/office/drawing/2014/main" id="{8D8C4C61-F553-0568-B297-28CC9093E6FA}"/>
              </a:ext>
            </a:extLst>
          </p:cNvPr>
          <p:cNvSpPr/>
          <p:nvPr/>
        </p:nvSpPr>
        <p:spPr>
          <a:xfrm>
            <a:off x="1166066" y="5800767"/>
            <a:ext cx="280327" cy="2747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図形グループ 108">
            <a:extLst>
              <a:ext uri="{FF2B5EF4-FFF2-40B4-BE49-F238E27FC236}">
                <a16:creationId xmlns:a16="http://schemas.microsoft.com/office/drawing/2014/main" id="{AE3A4E67-0B6B-C5CF-ECBC-D8E4EADFBE52}"/>
              </a:ext>
            </a:extLst>
          </p:cNvPr>
          <p:cNvGrpSpPr/>
          <p:nvPr/>
        </p:nvGrpSpPr>
        <p:grpSpPr>
          <a:xfrm>
            <a:off x="943233" y="5459602"/>
            <a:ext cx="296587" cy="293005"/>
            <a:chOff x="2897417" y="3995693"/>
            <a:chExt cx="296587" cy="293005"/>
          </a:xfrm>
        </p:grpSpPr>
        <p:sp>
          <p:nvSpPr>
            <p:cNvPr id="30" name="円/楕円 114">
              <a:extLst>
                <a:ext uri="{FF2B5EF4-FFF2-40B4-BE49-F238E27FC236}">
                  <a16:creationId xmlns:a16="http://schemas.microsoft.com/office/drawing/2014/main" id="{33089812-5B2B-845F-B43F-7E7ABDF2EDD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3DE5034-1E6C-3DC7-4FC3-2991407489CA}"/>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dirty="0">
                <a:solidFill>
                  <a:srgbClr val="009650"/>
                </a:solidFill>
                <a:latin typeface="Meiryo" charset="-128"/>
                <a:ea typeface="Meiryo" charset="-128"/>
                <a:cs typeface="Meiryo" charset="-128"/>
              </a:endParaRPr>
            </a:p>
          </p:txBody>
        </p:sp>
      </p:grpSp>
      <p:grpSp>
        <p:nvGrpSpPr>
          <p:cNvPr id="3" name="グループ化 2">
            <a:extLst>
              <a:ext uri="{FF2B5EF4-FFF2-40B4-BE49-F238E27FC236}">
                <a16:creationId xmlns:a16="http://schemas.microsoft.com/office/drawing/2014/main" id="{32C2AE31-8682-49F5-81A2-59B9ACBDF1AF}"/>
              </a:ext>
            </a:extLst>
          </p:cNvPr>
          <p:cNvGrpSpPr/>
          <p:nvPr/>
        </p:nvGrpSpPr>
        <p:grpSpPr>
          <a:xfrm>
            <a:off x="2700764" y="2672885"/>
            <a:ext cx="1616113" cy="3497434"/>
            <a:chOff x="3763943" y="2706047"/>
            <a:chExt cx="1616113" cy="3497434"/>
          </a:xfrm>
        </p:grpSpPr>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E31BC4D9-7D75-5322-88DA-65B791973E6E}"/>
                </a:ext>
              </a:extLst>
            </p:cNvPr>
            <p:cNvPicPr>
              <a:picLocks noChangeAspect="1"/>
            </p:cNvPicPr>
            <p:nvPr/>
          </p:nvPicPr>
          <p:blipFill>
            <a:blip r:embed="rId7"/>
            <a:stretch>
              <a:fillRect/>
            </a:stretch>
          </p:blipFill>
          <p:spPr>
            <a:xfrm>
              <a:off x="3763943" y="2706047"/>
              <a:ext cx="1616113" cy="3497434"/>
            </a:xfrm>
            <a:prstGeom prst="rect">
              <a:avLst/>
            </a:prstGeom>
            <a:ln>
              <a:solidFill>
                <a:schemeClr val="tx1"/>
              </a:solidFill>
            </a:ln>
          </p:spPr>
        </p:pic>
        <p:grpSp>
          <p:nvGrpSpPr>
            <p:cNvPr id="32" name="図形グループ 93">
              <a:extLst>
                <a:ext uri="{FF2B5EF4-FFF2-40B4-BE49-F238E27FC236}">
                  <a16:creationId xmlns:a16="http://schemas.microsoft.com/office/drawing/2014/main" id="{278AF003-8465-C22F-D6AD-89ECB79E2FC0}"/>
                </a:ext>
              </a:extLst>
            </p:cNvPr>
            <p:cNvGrpSpPr/>
            <p:nvPr/>
          </p:nvGrpSpPr>
          <p:grpSpPr>
            <a:xfrm>
              <a:off x="4766112" y="5524603"/>
              <a:ext cx="296586" cy="293005"/>
              <a:chOff x="3546641" y="3995693"/>
              <a:chExt cx="296586" cy="293005"/>
            </a:xfrm>
          </p:grpSpPr>
          <p:sp>
            <p:nvSpPr>
              <p:cNvPr id="33" name="円/楕円 106">
                <a:extLst>
                  <a:ext uri="{FF2B5EF4-FFF2-40B4-BE49-F238E27FC236}">
                    <a16:creationId xmlns:a16="http://schemas.microsoft.com/office/drawing/2014/main" id="{5C78CFB4-8ED5-AC42-25B4-0D6DB6FF941A}"/>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107">
                <a:extLst>
                  <a:ext uri="{FF2B5EF4-FFF2-40B4-BE49-F238E27FC236}">
                    <a16:creationId xmlns:a16="http://schemas.microsoft.com/office/drawing/2014/main" id="{F0A02B6C-89C1-962F-6FE3-6170E304C66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四角形: 角を丸くする 14">
              <a:extLst>
                <a:ext uri="{FF2B5EF4-FFF2-40B4-BE49-F238E27FC236}">
                  <a16:creationId xmlns:a16="http://schemas.microsoft.com/office/drawing/2014/main" id="{2D49E39D-36A7-76B0-91B2-1980C4F703A9}"/>
                </a:ext>
              </a:extLst>
            </p:cNvPr>
            <p:cNvSpPr/>
            <p:nvPr/>
          </p:nvSpPr>
          <p:spPr>
            <a:xfrm>
              <a:off x="5130667" y="5864041"/>
              <a:ext cx="231675" cy="2270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7" name="グループ化 6">
            <a:extLst>
              <a:ext uri="{FF2B5EF4-FFF2-40B4-BE49-F238E27FC236}">
                <a16:creationId xmlns:a16="http://schemas.microsoft.com/office/drawing/2014/main" id="{531CB6A1-4265-48BC-9D50-8B380BAACCAD}"/>
              </a:ext>
            </a:extLst>
          </p:cNvPr>
          <p:cNvGrpSpPr/>
          <p:nvPr/>
        </p:nvGrpSpPr>
        <p:grpSpPr>
          <a:xfrm>
            <a:off x="4941851" y="2709893"/>
            <a:ext cx="1616112" cy="3497434"/>
            <a:chOff x="6801741" y="2706049"/>
            <a:chExt cx="1616112" cy="3497434"/>
          </a:xfrm>
        </p:grpSpPr>
        <p:pic>
          <p:nvPicPr>
            <p:cNvPr id="16" name="図 15" descr="テキスト, 手紙&#10;&#10;自動的に生成された説明">
              <a:extLst>
                <a:ext uri="{FF2B5EF4-FFF2-40B4-BE49-F238E27FC236}">
                  <a16:creationId xmlns:a16="http://schemas.microsoft.com/office/drawing/2014/main" id="{0FAB968D-7E90-1A67-5CA1-659FE1A14E69}"/>
                </a:ext>
              </a:extLst>
            </p:cNvPr>
            <p:cNvPicPr>
              <a:picLocks noChangeAspect="1"/>
            </p:cNvPicPr>
            <p:nvPr/>
          </p:nvPicPr>
          <p:blipFill>
            <a:blip r:embed="rId8"/>
            <a:stretch>
              <a:fillRect/>
            </a:stretch>
          </p:blipFill>
          <p:spPr>
            <a:xfrm>
              <a:off x="6801741" y="2706049"/>
              <a:ext cx="1616112" cy="3497434"/>
            </a:xfrm>
            <a:prstGeom prst="rect">
              <a:avLst/>
            </a:prstGeom>
            <a:ln>
              <a:solidFill>
                <a:schemeClr val="tx1"/>
              </a:solidFill>
            </a:ln>
          </p:spPr>
        </p:pic>
        <p:grpSp>
          <p:nvGrpSpPr>
            <p:cNvPr id="35" name="図形グループ 69">
              <a:extLst>
                <a:ext uri="{FF2B5EF4-FFF2-40B4-BE49-F238E27FC236}">
                  <a16:creationId xmlns:a16="http://schemas.microsoft.com/office/drawing/2014/main" id="{90FC9CB5-846E-D583-99A1-51794AE6ED9D}"/>
                </a:ext>
              </a:extLst>
            </p:cNvPr>
            <p:cNvGrpSpPr/>
            <p:nvPr/>
          </p:nvGrpSpPr>
          <p:grpSpPr>
            <a:xfrm>
              <a:off x="6906876" y="5373822"/>
              <a:ext cx="296586" cy="293005"/>
              <a:chOff x="4232441" y="3995693"/>
              <a:chExt cx="296586" cy="293005"/>
            </a:xfrm>
          </p:grpSpPr>
          <p:sp>
            <p:nvSpPr>
              <p:cNvPr id="36" name="円/楕円 70">
                <a:extLst>
                  <a:ext uri="{FF2B5EF4-FFF2-40B4-BE49-F238E27FC236}">
                    <a16:creationId xmlns:a16="http://schemas.microsoft.com/office/drawing/2014/main" id="{F584CB19-B797-F210-AE3C-F421F7DFEE63}"/>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808DAA8E-5AAF-4CEB-095F-265582FBE70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四角形: 角を丸くする 16">
              <a:extLst>
                <a:ext uri="{FF2B5EF4-FFF2-40B4-BE49-F238E27FC236}">
                  <a16:creationId xmlns:a16="http://schemas.microsoft.com/office/drawing/2014/main" id="{5AF3790E-852E-5B62-D20B-988ADF939491}"/>
                </a:ext>
              </a:extLst>
            </p:cNvPr>
            <p:cNvSpPr/>
            <p:nvPr/>
          </p:nvSpPr>
          <p:spPr>
            <a:xfrm>
              <a:off x="7216636" y="5660472"/>
              <a:ext cx="799809" cy="2064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6" name="吹き出し: 角を丸めた四角形 25">
            <a:extLst>
              <a:ext uri="{FF2B5EF4-FFF2-40B4-BE49-F238E27FC236}">
                <a16:creationId xmlns:a16="http://schemas.microsoft.com/office/drawing/2014/main" id="{46BA7371-3EE0-46E2-9CDE-E0FBDB80CDF3}"/>
              </a:ext>
            </a:extLst>
          </p:cNvPr>
          <p:cNvSpPr/>
          <p:nvPr/>
        </p:nvSpPr>
        <p:spPr>
          <a:xfrm>
            <a:off x="6775582" y="2649659"/>
            <a:ext cx="2262574" cy="2864690"/>
          </a:xfrm>
          <a:prstGeom prst="wedgeRoundRectCallout">
            <a:avLst>
              <a:gd name="adj1" fmla="val -48898"/>
              <a:gd name="adj2" fmla="val 61177"/>
              <a:gd name="adj3" fmla="val 16667"/>
            </a:avLst>
          </a:prstGeom>
          <a:solidFill>
            <a:schemeClr val="accent6">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「プライベート」機能を使って、自分の閲覧履歴が反映されていない状態を見てみましょう。また、いつも見ているインターネットとどう違うか比較してみましょう。</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8ABA7545-514E-4C2E-AF17-0C8785C222CC}"/>
              </a:ext>
            </a:extLst>
          </p:cNvPr>
          <p:cNvSpPr txBox="1"/>
          <p:nvPr/>
        </p:nvSpPr>
        <p:spPr>
          <a:xfrm>
            <a:off x="323529" y="1375465"/>
            <a:ext cx="8640959" cy="544765"/>
          </a:xfrm>
          <a:prstGeom prst="rect">
            <a:avLst/>
          </a:prstGeom>
          <a:noFill/>
        </p:spPr>
        <p:txBody>
          <a:bodyPr wrap="square">
            <a:spAutoFit/>
          </a:bodyPr>
          <a:lstStyle/>
          <a:p>
            <a:pPr algn="l">
              <a:lnSpc>
                <a:spcPct val="130000"/>
              </a:lnSpc>
            </a:pPr>
            <a:r>
              <a:rPr lang="ja-JP" altLang="en-US" sz="2400" b="1" dirty="0">
                <a:latin typeface="メイリオ" panose="020B0604030504040204" pitchFamily="50" charset="-128"/>
                <a:ea typeface="メイリオ" panose="020B0604030504040204" pitchFamily="50" charset="-128"/>
              </a:rPr>
              <a:t>ブラウザの「プライベート」機能を使ってみよう</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iPhone</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6496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1FBC1B9D-76ED-9D11-1477-7F3929947026}"/>
              </a:ext>
            </a:extLst>
          </p:cNvPr>
          <p:cNvSpPr txBox="1"/>
          <p:nvPr/>
        </p:nvSpPr>
        <p:spPr>
          <a:xfrm>
            <a:off x="457670" y="1836433"/>
            <a:ext cx="8228660" cy="1151854"/>
          </a:xfrm>
          <a:prstGeom prst="rect">
            <a:avLst/>
          </a:prstGeom>
          <a:noFill/>
        </p:spPr>
        <p:txBody>
          <a:bodyPr wrap="square">
            <a:spAutoFit/>
          </a:bodyPr>
          <a:lstStyle/>
          <a:p>
            <a:pPr>
              <a:lnSpc>
                <a:spcPct val="130000"/>
              </a:lnSpc>
            </a:pP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においては、アルゴリズムに基づき、自分と似通った興味関心や主義主張を持つユーザーが表示されやすい傾向があり、その結果、</a:t>
            </a:r>
            <a:r>
              <a:rPr lang="ja-JP" altLang="en-US" b="1" dirty="0">
                <a:solidFill>
                  <a:srgbClr val="00B050"/>
                </a:solidFill>
                <a:latin typeface="メイリオ" panose="020B0604030504040204" pitchFamily="50" charset="-128"/>
                <a:ea typeface="メイリオ" panose="020B0604030504040204" pitchFamily="50" charset="-128"/>
              </a:rPr>
              <a:t>何か意見を発信すると、それに似た意見や賛同の意見ばかりが返ってくることが多くなります。</a:t>
            </a:r>
            <a:endParaRPr lang="en-US" altLang="ja-JP" b="1" dirty="0">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402BA702-49FE-E37C-9A80-E74981D61135}"/>
              </a:ext>
            </a:extLst>
          </p:cNvPr>
          <p:cNvSpPr/>
          <p:nvPr/>
        </p:nvSpPr>
        <p:spPr>
          <a:xfrm>
            <a:off x="5880910" y="4110915"/>
            <a:ext cx="2543518" cy="1872051"/>
          </a:xfrm>
          <a:prstGeom prst="wedgeRoundRectCallout">
            <a:avLst>
              <a:gd name="adj1" fmla="val -45816"/>
              <a:gd name="adj2" fmla="val 65356"/>
              <a:gd name="adj3" fmla="val 16667"/>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srgbClr val="009650"/>
                </a:solidFill>
                <a:latin typeface="メイリオ" panose="020B0604030504040204" pitchFamily="50" charset="-128"/>
                <a:ea typeface="メイリオ" panose="020B0604030504040204" pitchFamily="50" charset="-128"/>
              </a:rPr>
              <a:t>事例</a:t>
            </a:r>
            <a:endParaRPr lang="en-US" altLang="ja-JP" sz="1600" b="1" u="sng" dirty="0">
              <a:solidFill>
                <a:srgbClr val="009650"/>
              </a:solidFill>
              <a:latin typeface="メイリオ" panose="020B0604030504040204" pitchFamily="50" charset="-128"/>
              <a:ea typeface="メイリオ" panose="020B0604030504040204" pitchFamily="50" charset="-128"/>
            </a:endParaRPr>
          </a:p>
          <a:p>
            <a:r>
              <a:rPr lang="en-US" altLang="ja-JP" sz="1400" b="1" dirty="0">
                <a:solidFill>
                  <a:schemeClr val="tx1"/>
                </a:solidFill>
                <a:latin typeface="メイリオ" panose="020B0604030504040204" pitchFamily="50" charset="-128"/>
                <a:ea typeface="メイリオ" panose="020B0604030504040204" pitchFamily="50" charset="-128"/>
              </a:rPr>
              <a:t>SNS</a:t>
            </a:r>
            <a:r>
              <a:rPr lang="ja-JP" altLang="en-US" sz="1400" b="1" dirty="0">
                <a:solidFill>
                  <a:schemeClr val="tx1"/>
                </a:solidFill>
                <a:latin typeface="メイリオ" panose="020B0604030504040204" pitchFamily="50" charset="-128"/>
                <a:ea typeface="メイリオ" panose="020B0604030504040204" pitchFamily="50" charset="-128"/>
              </a:rPr>
              <a:t>に健康法の効果を投稿をしたら、同じく効果を実感した人からたくさんの反響があり、例外なく全員に効果があるものだと強く信じるように・・・</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27A13D53-0105-E3D9-008F-9D66A3BB3C4A}"/>
              </a:ext>
            </a:extLst>
          </p:cNvPr>
          <p:cNvPicPr>
            <a:picLocks noChangeAspect="1"/>
          </p:cNvPicPr>
          <p:nvPr/>
        </p:nvPicPr>
        <p:blipFill>
          <a:blip r:embed="rId6"/>
          <a:stretch>
            <a:fillRect/>
          </a:stretch>
        </p:blipFill>
        <p:spPr>
          <a:xfrm>
            <a:off x="5046108" y="5303967"/>
            <a:ext cx="936104" cy="1303070"/>
          </a:xfrm>
          <a:prstGeom prst="rect">
            <a:avLst/>
          </a:prstGeom>
        </p:spPr>
      </p:pic>
      <p:sp>
        <p:nvSpPr>
          <p:cNvPr id="5" name="矢印: 右 4">
            <a:extLst>
              <a:ext uri="{FF2B5EF4-FFF2-40B4-BE49-F238E27FC236}">
                <a16:creationId xmlns:a16="http://schemas.microsoft.com/office/drawing/2014/main" id="{A49E2963-B7E4-E403-19BE-A914C499F2D9}"/>
              </a:ext>
            </a:extLst>
          </p:cNvPr>
          <p:cNvSpPr/>
          <p:nvPr/>
        </p:nvSpPr>
        <p:spPr>
          <a:xfrm rot="5400000">
            <a:off x="4503536" y="2605433"/>
            <a:ext cx="352950" cy="1006158"/>
          </a:xfrm>
          <a:prstGeom prst="rightArrow">
            <a:avLst>
              <a:gd name="adj1" fmla="val 50000"/>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11" name="タイトル 1">
            <a:extLst>
              <a:ext uri="{FF2B5EF4-FFF2-40B4-BE49-F238E27FC236}">
                <a16:creationId xmlns:a16="http://schemas.microsoft.com/office/drawing/2014/main" id="{AAEFCC41-6B7B-B62B-0131-CCB2F52E0DDC}"/>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grpSp>
        <p:nvGrpSpPr>
          <p:cNvPr id="13" name="グループ化 12">
            <a:extLst>
              <a:ext uri="{FF2B5EF4-FFF2-40B4-BE49-F238E27FC236}">
                <a16:creationId xmlns:a16="http://schemas.microsoft.com/office/drawing/2014/main" id="{5C9F0287-D566-48FE-81EB-6F9226B7C501}"/>
              </a:ext>
            </a:extLst>
          </p:cNvPr>
          <p:cNvGrpSpPr/>
          <p:nvPr/>
        </p:nvGrpSpPr>
        <p:grpSpPr>
          <a:xfrm>
            <a:off x="267777" y="1272645"/>
            <a:ext cx="3227018" cy="607019"/>
            <a:chOff x="3632800" y="4604063"/>
            <a:chExt cx="3227018" cy="607019"/>
          </a:xfrm>
        </p:grpSpPr>
        <p:sp>
          <p:nvSpPr>
            <p:cNvPr id="14" name="Rectangle 1">
              <a:extLst>
                <a:ext uri="{FF2B5EF4-FFF2-40B4-BE49-F238E27FC236}">
                  <a16:creationId xmlns:a16="http://schemas.microsoft.com/office/drawing/2014/main" id="{F2ABBBAB-1C82-458F-A2D8-45BE0B425B25}"/>
                </a:ext>
              </a:extLst>
            </p:cNvPr>
            <p:cNvSpPr>
              <a:spLocks noChangeArrowheads="1"/>
            </p:cNvSpPr>
            <p:nvPr/>
          </p:nvSpPr>
          <p:spPr bwMode="auto">
            <a:xfrm>
              <a:off x="4148025" y="4604063"/>
              <a:ext cx="271179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エコーチェンバー</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9E8AEDF6-89A3-4377-8FD6-86B8970A203A}"/>
                </a:ext>
              </a:extLst>
            </p:cNvPr>
            <p:cNvPicPr>
              <a:picLocks noChangeAspect="1"/>
            </p:cNvPicPr>
            <p:nvPr/>
          </p:nvPicPr>
          <p:blipFill>
            <a:blip r:embed="rId7"/>
            <a:stretch>
              <a:fillRect/>
            </a:stretch>
          </p:blipFill>
          <p:spPr>
            <a:xfrm>
              <a:off x="3632800" y="4685104"/>
              <a:ext cx="637549" cy="525978"/>
            </a:xfrm>
            <a:prstGeom prst="rect">
              <a:avLst/>
            </a:prstGeom>
          </p:spPr>
        </p:pic>
      </p:grpSp>
      <p:sp>
        <p:nvSpPr>
          <p:cNvPr id="2" name="正方形/長方形 1">
            <a:extLst>
              <a:ext uri="{FF2B5EF4-FFF2-40B4-BE49-F238E27FC236}">
                <a16:creationId xmlns:a16="http://schemas.microsoft.com/office/drawing/2014/main" id="{9F1A0AE4-0D54-4552-8999-142B3E529C90}"/>
              </a:ext>
            </a:extLst>
          </p:cNvPr>
          <p:cNvSpPr/>
          <p:nvPr/>
        </p:nvSpPr>
        <p:spPr>
          <a:xfrm>
            <a:off x="563937" y="3359397"/>
            <a:ext cx="8232150" cy="677108"/>
          </a:xfrm>
          <a:prstGeom prst="rect">
            <a:avLst/>
          </a:prstGeom>
        </p:spPr>
        <p:txBody>
          <a:bodyPr wrap="square">
            <a:spAutoFit/>
          </a:bodyPr>
          <a:lstStyle/>
          <a:p>
            <a:pPr algn="ctr"/>
            <a:r>
              <a:rPr lang="ja-JP" altLang="en-US" b="1" dirty="0">
                <a:latin typeface="メイリオ" panose="020B0604030504040204" pitchFamily="50" charset="-128"/>
                <a:ea typeface="メイリオ" panose="020B0604030504040204" pitchFamily="50" charset="-128"/>
              </a:rPr>
              <a:t>同じような意見ばかりを聞くことで、自分の意見が間違いのないものであると、</a:t>
            </a:r>
            <a:endParaRPr lang="en-US" altLang="ja-JP" b="1" dirty="0">
              <a:latin typeface="メイリオ" panose="020B0604030504040204" pitchFamily="50" charset="-128"/>
              <a:ea typeface="メイリオ" panose="020B0604030504040204" pitchFamily="50" charset="-128"/>
            </a:endParaRPr>
          </a:p>
          <a:p>
            <a:pPr algn="ctr"/>
            <a:r>
              <a:rPr lang="ja-JP" altLang="en-US" b="1" dirty="0">
                <a:solidFill>
                  <a:srgbClr val="00B050"/>
                </a:solidFill>
                <a:latin typeface="メイリオ" panose="020B0604030504040204" pitchFamily="50" charset="-128"/>
                <a:ea typeface="メイリオ" panose="020B0604030504040204" pitchFamily="50" charset="-128"/>
              </a:rPr>
              <a:t>より強く信じ込んでしまう</a:t>
            </a:r>
            <a:r>
              <a:rPr lang="ja-JP" altLang="en-US" b="1" dirty="0">
                <a:latin typeface="メイリオ" panose="020B0604030504040204" pitchFamily="50" charset="-128"/>
                <a:ea typeface="メイリオ" panose="020B0604030504040204" pitchFamily="50" charset="-128"/>
              </a:rPr>
              <a:t>ことを</a:t>
            </a:r>
            <a:r>
              <a:rPr lang="ja-JP" altLang="en-US" sz="2000" b="1" dirty="0">
                <a:solidFill>
                  <a:srgbClr val="009650"/>
                </a:solidFill>
                <a:latin typeface="メイリオ" panose="020B0604030504040204" pitchFamily="50" charset="-128"/>
                <a:ea typeface="メイリオ" panose="020B0604030504040204" pitchFamily="50" charset="-128"/>
              </a:rPr>
              <a:t>「エコーチェンバー」</a:t>
            </a:r>
            <a:r>
              <a:rPr lang="ja-JP" altLang="en-US" b="1" dirty="0">
                <a:latin typeface="メイリオ" panose="020B0604030504040204" pitchFamily="50" charset="-128"/>
                <a:ea typeface="メイリオ" panose="020B0604030504040204" pitchFamily="50" charset="-128"/>
              </a:rPr>
              <a:t>といいます。</a:t>
            </a:r>
            <a:endParaRPr lang="ja-JP" altLang="en-US" dirty="0"/>
          </a:p>
        </p:txBody>
      </p:sp>
      <p:grpSp>
        <p:nvGrpSpPr>
          <p:cNvPr id="16" name="グループ化 15">
            <a:extLst>
              <a:ext uri="{FF2B5EF4-FFF2-40B4-BE49-F238E27FC236}">
                <a16:creationId xmlns:a16="http://schemas.microsoft.com/office/drawing/2014/main" id="{10705722-89F9-46FF-9B99-A92B95795772}"/>
              </a:ext>
            </a:extLst>
          </p:cNvPr>
          <p:cNvGrpSpPr/>
          <p:nvPr/>
        </p:nvGrpSpPr>
        <p:grpSpPr>
          <a:xfrm>
            <a:off x="388698" y="4011378"/>
            <a:ext cx="1440160" cy="461665"/>
            <a:chOff x="1641715" y="2924944"/>
            <a:chExt cx="1440160" cy="461665"/>
          </a:xfrm>
        </p:grpSpPr>
        <p:sp>
          <p:nvSpPr>
            <p:cNvPr id="17" name="四角形: 角を丸くする 16">
              <a:extLst>
                <a:ext uri="{FF2B5EF4-FFF2-40B4-BE49-F238E27FC236}">
                  <a16:creationId xmlns:a16="http://schemas.microsoft.com/office/drawing/2014/main" id="{0F0265E8-24F0-4566-AA08-85B2D2A20799}"/>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0C56D817-6B25-4A80-A08D-44B4F1CCE3A4}"/>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19" name="グループ化 18">
            <a:extLst>
              <a:ext uri="{FF2B5EF4-FFF2-40B4-BE49-F238E27FC236}">
                <a16:creationId xmlns:a16="http://schemas.microsoft.com/office/drawing/2014/main" id="{8C8D77CE-FEF0-4B3A-932F-812C10FC0866}"/>
              </a:ext>
            </a:extLst>
          </p:cNvPr>
          <p:cNvGrpSpPr/>
          <p:nvPr/>
        </p:nvGrpSpPr>
        <p:grpSpPr>
          <a:xfrm>
            <a:off x="197906" y="4494761"/>
            <a:ext cx="4435620" cy="926529"/>
            <a:chOff x="4427985" y="4373593"/>
            <a:chExt cx="4435620" cy="926529"/>
          </a:xfrm>
        </p:grpSpPr>
        <p:pic>
          <p:nvPicPr>
            <p:cNvPr id="21" name="図 20">
              <a:extLst>
                <a:ext uri="{FF2B5EF4-FFF2-40B4-BE49-F238E27FC236}">
                  <a16:creationId xmlns:a16="http://schemas.microsoft.com/office/drawing/2014/main" id="{362A0FF2-D316-41F8-B076-0C9546CC8ECA}"/>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2" name="テキスト ボックス 21">
              <a:extLst>
                <a:ext uri="{FF2B5EF4-FFF2-40B4-BE49-F238E27FC236}">
                  <a16:creationId xmlns:a16="http://schemas.microsoft.com/office/drawing/2014/main" id="{91323C22-BC12-4C31-B682-DB7CBFB802D6}"/>
                </a:ext>
              </a:extLst>
            </p:cNvPr>
            <p:cNvSpPr txBox="1"/>
            <p:nvPr/>
          </p:nvSpPr>
          <p:spPr>
            <a:xfrm>
              <a:off x="4981466" y="4373593"/>
              <a:ext cx="3882139" cy="86177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自分や周囲の意見が世の中の標準とは限りません。</a:t>
              </a:r>
              <a:r>
                <a:rPr lang="ja-JP" altLang="en-US" sz="1600" b="1" dirty="0">
                  <a:solidFill>
                    <a:srgbClr val="00B050"/>
                  </a:solidFill>
                  <a:latin typeface="メイリオ" panose="020B0604030504040204" pitchFamily="50" charset="-128"/>
                  <a:ea typeface="メイリオ" panose="020B0604030504040204" pitchFamily="50" charset="-128"/>
                </a:rPr>
                <a:t>問題・課題の捉え方は様々</a:t>
              </a:r>
              <a:r>
                <a:rPr lang="ja-JP" altLang="en-US" sz="1600" b="1" dirty="0">
                  <a:latin typeface="メイリオ" panose="020B0604030504040204" pitchFamily="50" charset="-128"/>
                  <a:ea typeface="メイリオ" panose="020B0604030504040204" pitchFamily="50" charset="-128"/>
                </a:rPr>
                <a:t>で、多くの場合、唯一の正解はありません。</a:t>
              </a:r>
              <a:endParaRPr lang="en-US" altLang="ja-JP" sz="1600" b="1" dirty="0">
                <a:latin typeface="メイリオ" panose="020B0604030504040204" pitchFamily="50" charset="-128"/>
                <a:ea typeface="メイリオ" panose="020B0604030504040204" pitchFamily="50" charset="-128"/>
              </a:endParaRPr>
            </a:p>
          </p:txBody>
        </p:sp>
      </p:grpSp>
      <p:grpSp>
        <p:nvGrpSpPr>
          <p:cNvPr id="23" name="グループ化 22">
            <a:extLst>
              <a:ext uri="{FF2B5EF4-FFF2-40B4-BE49-F238E27FC236}">
                <a16:creationId xmlns:a16="http://schemas.microsoft.com/office/drawing/2014/main" id="{5FB4FE43-44FA-4BD7-A60C-BD66DAD2CBFC}"/>
              </a:ext>
            </a:extLst>
          </p:cNvPr>
          <p:cNvGrpSpPr/>
          <p:nvPr/>
        </p:nvGrpSpPr>
        <p:grpSpPr>
          <a:xfrm>
            <a:off x="192768" y="5504314"/>
            <a:ext cx="4426572" cy="835927"/>
            <a:chOff x="4427985" y="4464195"/>
            <a:chExt cx="4426572" cy="835927"/>
          </a:xfrm>
        </p:grpSpPr>
        <p:pic>
          <p:nvPicPr>
            <p:cNvPr id="24" name="図 23">
              <a:extLst>
                <a:ext uri="{FF2B5EF4-FFF2-40B4-BE49-F238E27FC236}">
                  <a16:creationId xmlns:a16="http://schemas.microsoft.com/office/drawing/2014/main" id="{60AAA018-5BAE-4730-8A8A-9CBBF26EB11A}"/>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5" name="テキスト ボックス 24">
              <a:extLst>
                <a:ext uri="{FF2B5EF4-FFF2-40B4-BE49-F238E27FC236}">
                  <a16:creationId xmlns:a16="http://schemas.microsoft.com/office/drawing/2014/main" id="{C3F0B3F4-A7CE-4F02-A362-85EC2F3A3090}"/>
                </a:ext>
              </a:extLst>
            </p:cNvPr>
            <p:cNvSpPr txBox="1"/>
            <p:nvPr/>
          </p:nvSpPr>
          <p:spPr>
            <a:xfrm>
              <a:off x="4972418" y="4464195"/>
              <a:ext cx="3882139" cy="60529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複数の情報源を参照し、</a:t>
              </a:r>
              <a:r>
                <a:rPr lang="ja-JP" altLang="en-US" sz="1600" b="1" dirty="0">
                  <a:solidFill>
                    <a:srgbClr val="00B050"/>
                  </a:solidFill>
                  <a:latin typeface="メイリオ" panose="020B0604030504040204" pitchFamily="50" charset="-128"/>
                  <a:ea typeface="メイリオ" panose="020B0604030504040204" pitchFamily="50" charset="-128"/>
                </a:rPr>
                <a:t>異なる意見や情報に触れる</a:t>
              </a:r>
              <a:r>
                <a:rPr lang="ja-JP" altLang="en-US" sz="1600" b="1" dirty="0">
                  <a:latin typeface="メイリオ" panose="020B0604030504040204" pitchFamily="50" charset="-128"/>
                  <a:ea typeface="メイリオ" panose="020B0604030504040204" pitchFamily="50" charset="-128"/>
                </a:rPr>
                <a:t>ように心がけましょう。</a:t>
              </a:r>
              <a:endParaRPr lang="en-US" altLang="ja-JP" sz="16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25277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C5D926D7-6513-27B7-07CB-E4C38371DC1A}"/>
              </a:ext>
            </a:extLst>
          </p:cNvPr>
          <p:cNvSpPr txBox="1"/>
          <p:nvPr/>
        </p:nvSpPr>
        <p:spPr>
          <a:xfrm>
            <a:off x="267777" y="1868298"/>
            <a:ext cx="8595828" cy="1151854"/>
          </a:xfrm>
          <a:prstGeom prst="rect">
            <a:avLst/>
          </a:prstGeom>
          <a:noFill/>
        </p:spPr>
        <p:txBody>
          <a:bodyPr wrap="square">
            <a:spAutoFit/>
          </a:bodyPr>
          <a:lstStyle/>
          <a:p>
            <a:pPr algn="ctr">
              <a:lnSpc>
                <a:spcPct val="130000"/>
              </a:lnSpc>
            </a:pPr>
            <a:r>
              <a:rPr lang="ja-JP" altLang="en-US" b="1" dirty="0">
                <a:latin typeface="メイリオ" panose="020B0604030504040204" pitchFamily="50" charset="-128"/>
                <a:ea typeface="メイリオ" panose="020B0604030504040204" pitchFamily="50" charset="-128"/>
              </a:rPr>
              <a:t>人は、自分の願望や経験、思い込み、周囲の環境によって、</a:t>
            </a:r>
            <a:endParaRPr lang="en-US" altLang="ja-JP" b="1" dirty="0">
              <a:latin typeface="メイリオ" panose="020B0604030504040204" pitchFamily="50" charset="-128"/>
              <a:ea typeface="メイリオ" panose="020B0604030504040204" pitchFamily="50" charset="-128"/>
            </a:endParaRPr>
          </a:p>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無意識のうちに合理的ではない行動、偏った判断をする</a:t>
            </a:r>
            <a:r>
              <a:rPr lang="ja-JP" altLang="en-US" b="1" dirty="0">
                <a:latin typeface="メイリオ" panose="020B0604030504040204" pitchFamily="50" charset="-128"/>
                <a:ea typeface="メイリオ" panose="020B0604030504040204" pitchFamily="50" charset="-128"/>
              </a:rPr>
              <a:t>ことがあります。</a:t>
            </a:r>
            <a:endParaRPr lang="en-US" altLang="ja-JP" b="1" dirty="0">
              <a:latin typeface="メイリオ" panose="020B0604030504040204" pitchFamily="50" charset="-128"/>
              <a:ea typeface="メイリオ" panose="020B0604030504040204" pitchFamily="50" charset="-128"/>
            </a:endParaRPr>
          </a:p>
          <a:p>
            <a:pPr algn="ct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「認知バイアス」</a:t>
            </a:r>
            <a:r>
              <a:rPr lang="ja-JP" altLang="en-US" b="1" dirty="0">
                <a:latin typeface="メイリオ" panose="020B0604030504040204" pitchFamily="50" charset="-128"/>
                <a:ea typeface="メイリオ" panose="020B0604030504040204" pitchFamily="50" charset="-128"/>
              </a:rPr>
              <a:t>と呼ばれるこの現象は、生活の様々な場面で起きています。</a:t>
            </a:r>
            <a:endParaRPr lang="en-US" altLang="ja-JP" b="1" dirty="0">
              <a:latin typeface="メイリオ" panose="020B0604030504040204" pitchFamily="50" charset="-128"/>
              <a:ea typeface="メイリオ" panose="020B0604030504040204" pitchFamily="50" charset="-128"/>
            </a:endParaRPr>
          </a:p>
        </p:txBody>
      </p:sp>
      <p:sp>
        <p:nvSpPr>
          <p:cNvPr id="6" name="矢印: 右 5">
            <a:extLst>
              <a:ext uri="{FF2B5EF4-FFF2-40B4-BE49-F238E27FC236}">
                <a16:creationId xmlns:a16="http://schemas.microsoft.com/office/drawing/2014/main" id="{E55E5BE4-6871-0DD1-929F-6B08B3B1FFF8}"/>
              </a:ext>
            </a:extLst>
          </p:cNvPr>
          <p:cNvSpPr/>
          <p:nvPr/>
        </p:nvSpPr>
        <p:spPr>
          <a:xfrm rot="5400000">
            <a:off x="4347812" y="2676823"/>
            <a:ext cx="435757" cy="105921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2145E495-9116-8E5B-B4EB-E71334E73091}"/>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9" name="グループ化 8">
            <a:extLst>
              <a:ext uri="{FF2B5EF4-FFF2-40B4-BE49-F238E27FC236}">
                <a16:creationId xmlns:a16="http://schemas.microsoft.com/office/drawing/2014/main" id="{E42AFC55-623E-4C30-A527-5B38CDD0472F}"/>
              </a:ext>
            </a:extLst>
          </p:cNvPr>
          <p:cNvGrpSpPr/>
          <p:nvPr/>
        </p:nvGrpSpPr>
        <p:grpSpPr>
          <a:xfrm>
            <a:off x="267777" y="1301146"/>
            <a:ext cx="2679673" cy="595921"/>
            <a:chOff x="596182" y="5141139"/>
            <a:chExt cx="2679673" cy="595921"/>
          </a:xfrm>
        </p:grpSpPr>
        <p:sp>
          <p:nvSpPr>
            <p:cNvPr id="11" name="Rectangle 1">
              <a:extLst>
                <a:ext uri="{FF2B5EF4-FFF2-40B4-BE49-F238E27FC236}">
                  <a16:creationId xmlns:a16="http://schemas.microsoft.com/office/drawing/2014/main" id="{2E8FFA86-9390-4D15-B38C-3482895D5F8B}"/>
                </a:ext>
              </a:extLst>
            </p:cNvPr>
            <p:cNvSpPr>
              <a:spLocks noChangeArrowheads="1"/>
            </p:cNvSpPr>
            <p:nvPr/>
          </p:nvSpPr>
          <p:spPr bwMode="auto">
            <a:xfrm>
              <a:off x="1140126" y="5141139"/>
              <a:ext cx="213572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認知バイアス</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2" name="図 11">
              <a:extLst>
                <a:ext uri="{FF2B5EF4-FFF2-40B4-BE49-F238E27FC236}">
                  <a16:creationId xmlns:a16="http://schemas.microsoft.com/office/drawing/2014/main" id="{FD55E360-2E99-4462-B0AE-2707742E3BAA}"/>
                </a:ext>
              </a:extLst>
            </p:cNvPr>
            <p:cNvPicPr>
              <a:picLocks noChangeAspect="1"/>
            </p:cNvPicPr>
            <p:nvPr/>
          </p:nvPicPr>
          <p:blipFill>
            <a:blip r:embed="rId6"/>
            <a:stretch>
              <a:fillRect/>
            </a:stretch>
          </p:blipFill>
          <p:spPr>
            <a:xfrm>
              <a:off x="596182" y="5211082"/>
              <a:ext cx="637549" cy="525978"/>
            </a:xfrm>
            <a:prstGeom prst="rect">
              <a:avLst/>
            </a:prstGeom>
          </p:spPr>
        </p:pic>
      </p:grpSp>
      <p:sp>
        <p:nvSpPr>
          <p:cNvPr id="13" name="テキスト ボックス 12">
            <a:extLst>
              <a:ext uri="{FF2B5EF4-FFF2-40B4-BE49-F238E27FC236}">
                <a16:creationId xmlns:a16="http://schemas.microsoft.com/office/drawing/2014/main" id="{2F30B4A8-FBF0-49E5-865A-69D495B8435F}"/>
              </a:ext>
            </a:extLst>
          </p:cNvPr>
          <p:cNvSpPr txBox="1"/>
          <p:nvPr/>
        </p:nvSpPr>
        <p:spPr>
          <a:xfrm>
            <a:off x="267777" y="3342615"/>
            <a:ext cx="8595828" cy="544765"/>
          </a:xfrm>
          <a:prstGeom prst="rect">
            <a:avLst/>
          </a:prstGeom>
          <a:noFill/>
        </p:spPr>
        <p:txBody>
          <a:bodyPr wrap="square">
            <a:spAutoFit/>
          </a:bodyPr>
          <a:lstStyle/>
          <a:p>
            <a:pPr algn="ctr">
              <a:lnSpc>
                <a:spcPct val="130000"/>
              </a:lnSpc>
            </a:pPr>
            <a:r>
              <a:rPr lang="ja-JP" altLang="en-US" b="1" dirty="0">
                <a:latin typeface="メイリオ" panose="020B0604030504040204" pitchFamily="50" charset="-128"/>
                <a:ea typeface="メイリオ" panose="020B0604030504040204" pitchFamily="50" charset="-128"/>
              </a:rPr>
              <a:t>人は</a:t>
            </a:r>
            <a:r>
              <a:rPr lang="ja-JP" altLang="en-US" sz="2400" b="1" u="sng" dirty="0">
                <a:solidFill>
                  <a:srgbClr val="00B050"/>
                </a:solidFill>
                <a:latin typeface="メイリオ" panose="020B0604030504040204" pitchFamily="50" charset="-128"/>
                <a:ea typeface="メイリオ" panose="020B0604030504040204" pitchFamily="50" charset="-128"/>
              </a:rPr>
              <a:t>信じたいもの</a:t>
            </a:r>
            <a:r>
              <a:rPr lang="ja-JP" altLang="en-US" b="1" dirty="0">
                <a:latin typeface="メイリオ" panose="020B0604030504040204" pitchFamily="50" charset="-128"/>
                <a:ea typeface="メイリオ" panose="020B0604030504040204" pitchFamily="50" charset="-128"/>
              </a:rPr>
              <a:t>を選んでしまう！</a:t>
            </a:r>
            <a:endParaRPr lang="en-US" altLang="ja-JP" b="1" dirty="0">
              <a:latin typeface="メイリオ" panose="020B0604030504040204" pitchFamily="50" charset="-128"/>
              <a:ea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BD19BCDA-3A16-4AEA-A8B7-7774BC8B6728}"/>
              </a:ext>
            </a:extLst>
          </p:cNvPr>
          <p:cNvSpPr/>
          <p:nvPr/>
        </p:nvSpPr>
        <p:spPr>
          <a:xfrm>
            <a:off x="811721" y="3958183"/>
            <a:ext cx="2882274" cy="2329622"/>
          </a:xfrm>
          <a:prstGeom prst="wedgeRoundRectCallout">
            <a:avLst>
              <a:gd name="adj1" fmla="val 65880"/>
              <a:gd name="adj2" fmla="val -54109"/>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「認知バイアス」の一種で、自分の先入観や仮説を肯定するために自分にとって都合のよい情報ばかりを集める傾向を</a:t>
            </a:r>
            <a:r>
              <a:rPr kumimoji="1" lang="ja-JP" altLang="en-US" sz="2000" b="1" u="sng" dirty="0">
                <a:solidFill>
                  <a:srgbClr val="00B050"/>
                </a:solidFill>
                <a:latin typeface="メイリオ" panose="020B0604030504040204" pitchFamily="50" charset="-128"/>
                <a:ea typeface="メイリオ" panose="020B0604030504040204" pitchFamily="50" charset="-128"/>
              </a:rPr>
              <a:t>「確証バイアス」</a:t>
            </a:r>
            <a:r>
              <a:rPr kumimoji="1" lang="ja-JP" altLang="en-US" sz="1400" b="1" dirty="0">
                <a:solidFill>
                  <a:schemeClr val="tx1"/>
                </a:solidFill>
                <a:latin typeface="メイリオ" panose="020B0604030504040204" pitchFamily="50" charset="-128"/>
                <a:ea typeface="メイリオ" panose="020B0604030504040204" pitchFamily="50" charset="-128"/>
              </a:rPr>
              <a:t>といいます。</a:t>
            </a:r>
          </a:p>
        </p:txBody>
      </p:sp>
      <p:grpSp>
        <p:nvGrpSpPr>
          <p:cNvPr id="15" name="グループ化 14">
            <a:extLst>
              <a:ext uri="{FF2B5EF4-FFF2-40B4-BE49-F238E27FC236}">
                <a16:creationId xmlns:a16="http://schemas.microsoft.com/office/drawing/2014/main" id="{21271044-16CC-4873-805B-BDDEBF53941C}"/>
              </a:ext>
            </a:extLst>
          </p:cNvPr>
          <p:cNvGrpSpPr/>
          <p:nvPr/>
        </p:nvGrpSpPr>
        <p:grpSpPr>
          <a:xfrm>
            <a:off x="6245362" y="3865508"/>
            <a:ext cx="1440160" cy="461665"/>
            <a:chOff x="1641715" y="2924944"/>
            <a:chExt cx="1440160" cy="461665"/>
          </a:xfrm>
        </p:grpSpPr>
        <p:sp>
          <p:nvSpPr>
            <p:cNvPr id="16" name="四角形: 角を丸くする 15">
              <a:extLst>
                <a:ext uri="{FF2B5EF4-FFF2-40B4-BE49-F238E27FC236}">
                  <a16:creationId xmlns:a16="http://schemas.microsoft.com/office/drawing/2014/main" id="{07B738F9-7E0A-46E9-8794-4C13B8837C59}"/>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97FD9226-7844-49CB-B691-E21274548BAD}"/>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 name="グループ化 1">
            <a:extLst>
              <a:ext uri="{FF2B5EF4-FFF2-40B4-BE49-F238E27FC236}">
                <a16:creationId xmlns:a16="http://schemas.microsoft.com/office/drawing/2014/main" id="{07DF35D6-DD55-48CD-92D3-1ECAC25C9EAE}"/>
              </a:ext>
            </a:extLst>
          </p:cNvPr>
          <p:cNvGrpSpPr/>
          <p:nvPr/>
        </p:nvGrpSpPr>
        <p:grpSpPr>
          <a:xfrm>
            <a:off x="4427985" y="4373593"/>
            <a:ext cx="4435620" cy="839125"/>
            <a:chOff x="4427985" y="4373593"/>
            <a:chExt cx="4435620" cy="839125"/>
          </a:xfrm>
        </p:grpSpPr>
        <p:pic>
          <p:nvPicPr>
            <p:cNvPr id="18" name="図 17">
              <a:extLst>
                <a:ext uri="{FF2B5EF4-FFF2-40B4-BE49-F238E27FC236}">
                  <a16:creationId xmlns:a16="http://schemas.microsoft.com/office/drawing/2014/main" id="{DDB0D767-913B-41AA-9B8C-149424023BA9}"/>
                </a:ext>
              </a:extLst>
            </p:cNvPr>
            <p:cNvPicPr>
              <a:picLocks noChangeAspect="1"/>
            </p:cNvPicPr>
            <p:nvPr/>
          </p:nvPicPr>
          <p:blipFill>
            <a:blip r:embed="rId7"/>
            <a:stretch>
              <a:fillRect/>
            </a:stretch>
          </p:blipFill>
          <p:spPr>
            <a:xfrm>
              <a:off x="4427985" y="4502476"/>
              <a:ext cx="719282" cy="710242"/>
            </a:xfrm>
            <a:prstGeom prst="rect">
              <a:avLst/>
            </a:prstGeom>
          </p:spPr>
        </p:pic>
        <p:sp>
          <p:nvSpPr>
            <p:cNvPr id="19" name="テキスト ボックス 18">
              <a:extLst>
                <a:ext uri="{FF2B5EF4-FFF2-40B4-BE49-F238E27FC236}">
                  <a16:creationId xmlns:a16="http://schemas.microsoft.com/office/drawing/2014/main" id="{6FE86DB3-2AF7-46DD-A940-49DCDD5A31A9}"/>
                </a:ext>
              </a:extLst>
            </p:cNvPr>
            <p:cNvSpPr txBox="1"/>
            <p:nvPr/>
          </p:nvSpPr>
          <p:spPr>
            <a:xfrm>
              <a:off x="4981466" y="4373593"/>
              <a:ext cx="3882139" cy="61042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認知バイアスは、「偽･誤情報」の拡散の要因にもなります。</a:t>
              </a:r>
              <a:endParaRPr lang="en-US" altLang="ja-JP" sz="1600" b="1" dirty="0">
                <a:latin typeface="メイリオ" panose="020B0604030504040204" pitchFamily="50" charset="-128"/>
                <a:ea typeface="メイリオ" panose="020B0604030504040204" pitchFamily="50" charset="-128"/>
              </a:endParaRPr>
            </a:p>
          </p:txBody>
        </p:sp>
      </p:grpSp>
      <p:grpSp>
        <p:nvGrpSpPr>
          <p:cNvPr id="21" name="グループ化 20">
            <a:extLst>
              <a:ext uri="{FF2B5EF4-FFF2-40B4-BE49-F238E27FC236}">
                <a16:creationId xmlns:a16="http://schemas.microsoft.com/office/drawing/2014/main" id="{DC927BD3-2AB0-4428-BCA8-6D82F92FF98B}"/>
              </a:ext>
            </a:extLst>
          </p:cNvPr>
          <p:cNvGrpSpPr/>
          <p:nvPr/>
        </p:nvGrpSpPr>
        <p:grpSpPr>
          <a:xfrm>
            <a:off x="4427985" y="4967196"/>
            <a:ext cx="4435620" cy="839125"/>
            <a:chOff x="4427985" y="4373593"/>
            <a:chExt cx="4435620" cy="839125"/>
          </a:xfrm>
        </p:grpSpPr>
        <p:pic>
          <p:nvPicPr>
            <p:cNvPr id="22" name="図 21">
              <a:extLst>
                <a:ext uri="{FF2B5EF4-FFF2-40B4-BE49-F238E27FC236}">
                  <a16:creationId xmlns:a16="http://schemas.microsoft.com/office/drawing/2014/main" id="{329D59D0-39D7-4F89-A5E4-448FB44D22CC}"/>
                </a:ext>
              </a:extLst>
            </p:cNvPr>
            <p:cNvPicPr>
              <a:picLocks noChangeAspect="1"/>
            </p:cNvPicPr>
            <p:nvPr/>
          </p:nvPicPr>
          <p:blipFill>
            <a:blip r:embed="rId7"/>
            <a:stretch>
              <a:fillRect/>
            </a:stretch>
          </p:blipFill>
          <p:spPr>
            <a:xfrm>
              <a:off x="4427985" y="4502476"/>
              <a:ext cx="719282" cy="710242"/>
            </a:xfrm>
            <a:prstGeom prst="rect">
              <a:avLst/>
            </a:prstGeom>
          </p:spPr>
        </p:pic>
        <p:sp>
          <p:nvSpPr>
            <p:cNvPr id="23" name="テキスト ボックス 22">
              <a:extLst>
                <a:ext uri="{FF2B5EF4-FFF2-40B4-BE49-F238E27FC236}">
                  <a16:creationId xmlns:a16="http://schemas.microsoft.com/office/drawing/2014/main" id="{2E567D9E-1F0A-4FB5-88D9-830A113B3331}"/>
                </a:ext>
              </a:extLst>
            </p:cNvPr>
            <p:cNvSpPr txBox="1"/>
            <p:nvPr/>
          </p:nvSpPr>
          <p:spPr>
            <a:xfrm>
              <a:off x="4981466" y="4373593"/>
              <a:ext cx="3882139" cy="610424"/>
            </a:xfrm>
            <a:prstGeom prst="rect">
              <a:avLst/>
            </a:prstGeom>
            <a:noFill/>
          </p:spPr>
          <p:txBody>
            <a:bodyPr wrap="square">
              <a:spAutoFit/>
            </a:bodyPr>
            <a:lstStyle/>
            <a:p>
              <a:pPr>
                <a:lnSpc>
                  <a:spcPts val="2000"/>
                </a:lnSpc>
              </a:pPr>
              <a:r>
                <a:rPr lang="ja-JP" altLang="en-US" sz="1600" b="1" dirty="0">
                  <a:solidFill>
                    <a:srgbClr val="00B050"/>
                  </a:solidFill>
                  <a:latin typeface="メイリオ" panose="020B0604030504040204" pitchFamily="50" charset="-128"/>
                  <a:ea typeface="メイリオ" panose="020B0604030504040204" pitchFamily="50" charset="-128"/>
                </a:rPr>
                <a:t>様々な情報源から情報を得</a:t>
              </a:r>
              <a:r>
                <a:rPr lang="ja-JP" altLang="en-US" sz="1600" b="1" dirty="0">
                  <a:latin typeface="メイリオ" panose="020B0604030504040204" pitchFamily="50" charset="-128"/>
                  <a:ea typeface="メイリオ" panose="020B0604030504040204" pitchFamily="50" charset="-128"/>
                </a:rPr>
                <a:t>ることで、偏りが生じにくくなります。</a:t>
              </a:r>
              <a:endParaRPr lang="en-US" altLang="ja-JP" sz="1600" b="1" dirty="0">
                <a:latin typeface="メイリオ" panose="020B0604030504040204" pitchFamily="50" charset="-128"/>
                <a:ea typeface="メイリオ" panose="020B0604030504040204" pitchFamily="50" charset="-128"/>
              </a:endParaRPr>
            </a:p>
          </p:txBody>
        </p:sp>
      </p:grpSp>
      <p:grpSp>
        <p:nvGrpSpPr>
          <p:cNvPr id="24" name="グループ化 23">
            <a:extLst>
              <a:ext uri="{FF2B5EF4-FFF2-40B4-BE49-F238E27FC236}">
                <a16:creationId xmlns:a16="http://schemas.microsoft.com/office/drawing/2014/main" id="{DD29C9AD-13EC-4D13-8FE8-B8BC82257DAD}"/>
              </a:ext>
            </a:extLst>
          </p:cNvPr>
          <p:cNvGrpSpPr/>
          <p:nvPr/>
        </p:nvGrpSpPr>
        <p:grpSpPr>
          <a:xfrm>
            <a:off x="4427985" y="5599113"/>
            <a:ext cx="4435620" cy="839125"/>
            <a:chOff x="4427985" y="4373593"/>
            <a:chExt cx="4435620" cy="839125"/>
          </a:xfrm>
        </p:grpSpPr>
        <p:pic>
          <p:nvPicPr>
            <p:cNvPr id="25" name="図 24">
              <a:extLst>
                <a:ext uri="{FF2B5EF4-FFF2-40B4-BE49-F238E27FC236}">
                  <a16:creationId xmlns:a16="http://schemas.microsoft.com/office/drawing/2014/main" id="{EF2F03A0-7957-43E8-9F5D-D891EC4E68DC}"/>
                </a:ext>
              </a:extLst>
            </p:cNvPr>
            <p:cNvPicPr>
              <a:picLocks noChangeAspect="1"/>
            </p:cNvPicPr>
            <p:nvPr/>
          </p:nvPicPr>
          <p:blipFill>
            <a:blip r:embed="rId7"/>
            <a:stretch>
              <a:fillRect/>
            </a:stretch>
          </p:blipFill>
          <p:spPr>
            <a:xfrm>
              <a:off x="4427985" y="4502476"/>
              <a:ext cx="719282" cy="710242"/>
            </a:xfrm>
            <a:prstGeom prst="rect">
              <a:avLst/>
            </a:prstGeom>
          </p:spPr>
        </p:pic>
        <p:sp>
          <p:nvSpPr>
            <p:cNvPr id="26" name="テキスト ボックス 25">
              <a:extLst>
                <a:ext uri="{FF2B5EF4-FFF2-40B4-BE49-F238E27FC236}">
                  <a16:creationId xmlns:a16="http://schemas.microsoft.com/office/drawing/2014/main" id="{39141887-47E4-4297-A9FA-098054AF99D4}"/>
                </a:ext>
              </a:extLst>
            </p:cNvPr>
            <p:cNvSpPr txBox="1"/>
            <p:nvPr/>
          </p:nvSpPr>
          <p:spPr>
            <a:xfrm>
              <a:off x="4981466" y="4373593"/>
              <a:ext cx="3882139" cy="60529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自分の意見や判断に対して</a:t>
              </a:r>
              <a:r>
                <a:rPr lang="ja-JP" altLang="en-US" sz="1600" b="1" dirty="0">
                  <a:solidFill>
                    <a:srgbClr val="00B050"/>
                  </a:solidFill>
                  <a:latin typeface="メイリオ" panose="020B0604030504040204" pitchFamily="50" charset="-128"/>
                  <a:ea typeface="メイリオ" panose="020B0604030504040204" pitchFamily="50" charset="-128"/>
                </a:rPr>
                <a:t>客観的</a:t>
              </a:r>
              <a:r>
                <a:rPr lang="ja-JP" altLang="en-US" sz="1600" b="1" dirty="0">
                  <a:latin typeface="メイリオ" panose="020B0604030504040204" pitchFamily="50" charset="-128"/>
                  <a:ea typeface="メイリオ" panose="020B0604030504040204" pitchFamily="50" charset="-128"/>
                </a:rPr>
                <a:t>になり、</a:t>
              </a:r>
              <a:r>
                <a:rPr lang="ja-JP" altLang="en-US" sz="1600" b="1" dirty="0">
                  <a:solidFill>
                    <a:srgbClr val="00B050"/>
                  </a:solidFill>
                  <a:latin typeface="メイリオ" panose="020B0604030504040204" pitchFamily="50" charset="-128"/>
                  <a:ea typeface="メイリオ" panose="020B0604030504040204" pitchFamily="50" charset="-128"/>
                </a:rPr>
                <a:t>異なる視点</a:t>
              </a:r>
              <a:r>
                <a:rPr lang="ja-JP" altLang="en-US" sz="1600" b="1" dirty="0">
                  <a:latin typeface="メイリオ" panose="020B0604030504040204" pitchFamily="50" charset="-128"/>
                  <a:ea typeface="メイリオ" panose="020B0604030504040204" pitchFamily="50" charset="-128"/>
                </a:rPr>
                <a:t>がないか考えてみましょう</a:t>
              </a:r>
              <a:endParaRPr lang="en-US" altLang="ja-JP" sz="16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161297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7FA5BD63-0627-0ECD-2585-6DD5B14578E3}"/>
              </a:ext>
            </a:extLst>
          </p:cNvPr>
          <p:cNvSpPr txBox="1"/>
          <p:nvPr/>
        </p:nvSpPr>
        <p:spPr>
          <a:xfrm>
            <a:off x="167192" y="1851527"/>
            <a:ext cx="8984744" cy="911788"/>
          </a:xfrm>
          <a:prstGeom prst="rect">
            <a:avLst/>
          </a:prstGeom>
          <a:noFill/>
        </p:spPr>
        <p:txBody>
          <a:bodyPr wrap="square">
            <a:spAutoFit/>
          </a:bodyPr>
          <a:lstStyle/>
          <a:p>
            <a:pPr>
              <a:lnSpc>
                <a:spcPct val="130000"/>
              </a:lnSpc>
            </a:pP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400" dirty="0">
                <a:solidFill>
                  <a:srgbClr val="00B050"/>
                </a:solidFill>
                <a:latin typeface="AR P丸ゴシック体E" panose="020F0900000000000000" pitchFamily="50" charset="-128"/>
                <a:ea typeface="AR P丸ゴシック体E" panose="020F0900000000000000" pitchFamily="50" charset="-128"/>
              </a:rPr>
              <a:t>偽情報</a:t>
            </a: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000" b="1" dirty="0">
                <a:latin typeface="メイリオ" panose="020B0604030504040204" pitchFamily="50" charset="-128"/>
                <a:ea typeface="メイリオ" panose="020B0604030504040204" pitchFamily="50" charset="-128"/>
              </a:rPr>
              <a:t>とは？</a:t>
            </a:r>
            <a:endParaRPr lang="en-US" altLang="ja-JP" sz="2000" b="1" dirty="0">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　個人や組織、国などに危害を与えるため、</a:t>
            </a:r>
            <a:r>
              <a:rPr lang="ja-JP" altLang="en-US" b="1" u="sng" dirty="0">
                <a:solidFill>
                  <a:srgbClr val="00B050"/>
                </a:solidFill>
                <a:latin typeface="メイリオ" panose="020B0604030504040204" pitchFamily="50" charset="-128"/>
                <a:ea typeface="メイリオ" panose="020B0604030504040204" pitchFamily="50" charset="-128"/>
              </a:rPr>
              <a:t>意図的に流通・拡散されたウソ</a:t>
            </a:r>
            <a:r>
              <a:rPr lang="ja-JP" altLang="en-US" b="1" dirty="0">
                <a:latin typeface="メイリオ" panose="020B0604030504040204" pitchFamily="50" charset="-128"/>
                <a:ea typeface="メイリオ" panose="020B0604030504040204" pitchFamily="50" charset="-128"/>
              </a:rPr>
              <a:t>の情報</a:t>
            </a:r>
            <a:endParaRPr lang="en-US" altLang="ja-JP" b="1"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13" name="グループ化 12">
            <a:extLst>
              <a:ext uri="{FF2B5EF4-FFF2-40B4-BE49-F238E27FC236}">
                <a16:creationId xmlns:a16="http://schemas.microsoft.com/office/drawing/2014/main" id="{4578B48D-DC13-4AE2-B9FF-CDA214FFBFD8}"/>
              </a:ext>
            </a:extLst>
          </p:cNvPr>
          <p:cNvGrpSpPr/>
          <p:nvPr/>
        </p:nvGrpSpPr>
        <p:grpSpPr>
          <a:xfrm>
            <a:off x="396290" y="1395137"/>
            <a:ext cx="2189112" cy="579716"/>
            <a:chOff x="607199" y="4616222"/>
            <a:chExt cx="2189112" cy="579716"/>
          </a:xfrm>
        </p:grpSpPr>
        <p:sp>
          <p:nvSpPr>
            <p:cNvPr id="14" name="Rectangle 1">
              <a:extLst>
                <a:ext uri="{FF2B5EF4-FFF2-40B4-BE49-F238E27FC236}">
                  <a16:creationId xmlns:a16="http://schemas.microsoft.com/office/drawing/2014/main" id="{3C9E18B3-2023-4D5C-81BB-529D2775BB61}"/>
                </a:ext>
              </a:extLst>
            </p:cNvPr>
            <p:cNvSpPr>
              <a:spLocks noChangeArrowheads="1"/>
            </p:cNvSpPr>
            <p:nvPr/>
          </p:nvSpPr>
          <p:spPr bwMode="auto">
            <a:xfrm>
              <a:off x="1140127" y="4616222"/>
              <a:ext cx="1656184"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偽</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誤情報</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638EC073-CFC8-4C3C-A036-27263F0CD7F5}"/>
                </a:ext>
              </a:extLst>
            </p:cNvPr>
            <p:cNvPicPr>
              <a:picLocks noChangeAspect="1"/>
            </p:cNvPicPr>
            <p:nvPr/>
          </p:nvPicPr>
          <p:blipFill>
            <a:blip r:embed="rId6"/>
            <a:stretch>
              <a:fillRect/>
            </a:stretch>
          </p:blipFill>
          <p:spPr>
            <a:xfrm>
              <a:off x="607199" y="4669960"/>
              <a:ext cx="637549" cy="525978"/>
            </a:xfrm>
            <a:prstGeom prst="rect">
              <a:avLst/>
            </a:prstGeom>
          </p:spPr>
        </p:pic>
      </p:grpSp>
      <p:sp>
        <p:nvSpPr>
          <p:cNvPr id="16" name="テキスト ボックス 15">
            <a:extLst>
              <a:ext uri="{FF2B5EF4-FFF2-40B4-BE49-F238E27FC236}">
                <a16:creationId xmlns:a16="http://schemas.microsoft.com/office/drawing/2014/main" id="{A0BBCDC5-28A8-4073-90E8-8F593717DCDF}"/>
              </a:ext>
            </a:extLst>
          </p:cNvPr>
          <p:cNvSpPr txBox="1"/>
          <p:nvPr/>
        </p:nvSpPr>
        <p:spPr>
          <a:xfrm>
            <a:off x="208089" y="2677677"/>
            <a:ext cx="8768719" cy="911788"/>
          </a:xfrm>
          <a:prstGeom prst="rect">
            <a:avLst/>
          </a:prstGeom>
          <a:noFill/>
        </p:spPr>
        <p:txBody>
          <a:bodyPr wrap="square">
            <a:spAutoFit/>
          </a:bodyPr>
          <a:lstStyle/>
          <a:p>
            <a:pPr>
              <a:lnSpc>
                <a:spcPct val="130000"/>
              </a:lnSpc>
            </a:pPr>
            <a:r>
              <a:rPr lang="ja-JP" altLang="en-US" sz="2400" dirty="0">
                <a:solidFill>
                  <a:srgbClr val="009650"/>
                </a:solidFill>
                <a:latin typeface="AR P丸ゴシック体E" panose="020F0900000000000000" pitchFamily="50" charset="-128"/>
                <a:ea typeface="AR P丸ゴシック体E" panose="020F0900000000000000" pitchFamily="50" charset="-128"/>
              </a:rPr>
              <a:t>「誤</a:t>
            </a:r>
            <a:r>
              <a:rPr lang="ja-JP" altLang="en-US" sz="2400" dirty="0">
                <a:solidFill>
                  <a:srgbClr val="00B050"/>
                </a:solidFill>
                <a:latin typeface="AR P丸ゴシック体E" panose="020F0900000000000000" pitchFamily="50" charset="-128"/>
                <a:ea typeface="AR P丸ゴシック体E" panose="020F0900000000000000" pitchFamily="50" charset="-128"/>
              </a:rPr>
              <a:t>情報</a:t>
            </a: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000" b="1" dirty="0">
                <a:latin typeface="メイリオ" panose="020B0604030504040204" pitchFamily="50" charset="-128"/>
                <a:ea typeface="メイリオ" panose="020B0604030504040204" pitchFamily="50" charset="-128"/>
              </a:rPr>
              <a:t>とは？</a:t>
            </a:r>
            <a:endParaRPr lang="en-US" altLang="ja-JP" sz="2000" b="1" dirty="0">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（危害を与える意図ではないが）</a:t>
            </a:r>
            <a:r>
              <a:rPr lang="ja-JP" altLang="en-US" b="1" u="sng" dirty="0">
                <a:solidFill>
                  <a:srgbClr val="00B050"/>
                </a:solidFill>
                <a:latin typeface="メイリオ" panose="020B0604030504040204" pitchFamily="50" charset="-128"/>
                <a:ea typeface="メイリオ" panose="020B0604030504040204" pitchFamily="50" charset="-128"/>
              </a:rPr>
              <a:t>勘違いや誤解</a:t>
            </a:r>
            <a:r>
              <a:rPr lang="ja-JP" altLang="en-US" b="1" dirty="0">
                <a:latin typeface="メイリオ" panose="020B0604030504040204" pitchFamily="50" charset="-128"/>
                <a:ea typeface="メイリオ" panose="020B0604030504040204" pitchFamily="50" charset="-128"/>
              </a:rPr>
              <a:t>により</a:t>
            </a:r>
            <a:r>
              <a:rPr lang="ja-JP" altLang="en-US" b="1" u="sng" dirty="0">
                <a:solidFill>
                  <a:srgbClr val="00B050"/>
                </a:solidFill>
                <a:latin typeface="メイリオ" panose="020B0604030504040204" pitchFamily="50" charset="-128"/>
                <a:ea typeface="メイリオ" panose="020B0604030504040204" pitchFamily="50" charset="-128"/>
              </a:rPr>
              <a:t>流通・拡散された間違い</a:t>
            </a:r>
            <a:r>
              <a:rPr lang="ja-JP" altLang="en-US" b="1" dirty="0">
                <a:latin typeface="メイリオ" panose="020B0604030504040204" pitchFamily="50" charset="-128"/>
                <a:ea typeface="メイリオ" panose="020B0604030504040204" pitchFamily="50" charset="-128"/>
              </a:rPr>
              <a:t>情報</a:t>
            </a:r>
            <a:endParaRPr lang="en-US" altLang="ja-JP" b="1" dirty="0">
              <a:latin typeface="メイリオ" panose="020B0604030504040204" pitchFamily="50" charset="-128"/>
              <a:ea typeface="メイリオ" panose="020B0604030504040204" pitchFamily="50" charset="-128"/>
            </a:endParaRPr>
          </a:p>
        </p:txBody>
      </p:sp>
      <p:sp>
        <p:nvSpPr>
          <p:cNvPr id="12" name="吹き出し: 角を丸めた四角形 11">
            <a:extLst>
              <a:ext uri="{FF2B5EF4-FFF2-40B4-BE49-F238E27FC236}">
                <a16:creationId xmlns:a16="http://schemas.microsoft.com/office/drawing/2014/main" id="{CFC955F9-995A-8698-4DB5-ADBFA92C294A}"/>
              </a:ext>
            </a:extLst>
          </p:cNvPr>
          <p:cNvSpPr/>
          <p:nvPr/>
        </p:nvSpPr>
        <p:spPr>
          <a:xfrm>
            <a:off x="1907704" y="3632580"/>
            <a:ext cx="2592288" cy="2454096"/>
          </a:xfrm>
          <a:prstGeom prst="wedgeRoundRectCallout">
            <a:avLst>
              <a:gd name="adj1" fmla="val -43242"/>
              <a:gd name="adj2" fmla="val 57860"/>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事例（偽情報）</a:t>
            </a:r>
            <a:endParaRPr kumimoji="1" lang="en-US" altLang="ja-JP" sz="1600"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sz="1400" b="1" dirty="0">
                <a:solidFill>
                  <a:schemeClr val="tx1"/>
                </a:solidFill>
                <a:latin typeface="メイリオ" panose="020B0604030504040204" pitchFamily="50" charset="-128"/>
                <a:ea typeface="メイリオ" panose="020B0604030504040204" pitchFamily="50" charset="-128"/>
              </a:rPr>
              <a:t>災害による停電エリアの復旧のため、復旧工事を請け負う会社の車が対応をしていると、空き巣狙いの不審車両が徘徊しているというデマが発生、拡散されてしまった。</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pic>
        <p:nvPicPr>
          <p:cNvPr id="64" name="図 63">
            <a:extLst>
              <a:ext uri="{FF2B5EF4-FFF2-40B4-BE49-F238E27FC236}">
                <a16:creationId xmlns:a16="http://schemas.microsoft.com/office/drawing/2014/main" id="{4E49BDF8-525D-473C-B268-3DF82B66C673}"/>
              </a:ext>
            </a:extLst>
          </p:cNvPr>
          <p:cNvPicPr>
            <a:picLocks noChangeAspect="1"/>
          </p:cNvPicPr>
          <p:nvPr/>
        </p:nvPicPr>
        <p:blipFill>
          <a:blip r:embed="rId7"/>
          <a:stretch>
            <a:fillRect/>
          </a:stretch>
        </p:blipFill>
        <p:spPr>
          <a:xfrm>
            <a:off x="4803206" y="5548240"/>
            <a:ext cx="2237720" cy="1035621"/>
          </a:xfrm>
          <a:prstGeom prst="rect">
            <a:avLst/>
          </a:prstGeom>
        </p:spPr>
      </p:pic>
      <p:sp>
        <p:nvSpPr>
          <p:cNvPr id="48" name="吹き出し: 角を丸めた四角形 47">
            <a:extLst>
              <a:ext uri="{FF2B5EF4-FFF2-40B4-BE49-F238E27FC236}">
                <a16:creationId xmlns:a16="http://schemas.microsoft.com/office/drawing/2014/main" id="{F0473144-5296-4369-8C41-2E48848ACE5A}"/>
              </a:ext>
            </a:extLst>
          </p:cNvPr>
          <p:cNvSpPr/>
          <p:nvPr/>
        </p:nvSpPr>
        <p:spPr>
          <a:xfrm>
            <a:off x="6418755" y="3632580"/>
            <a:ext cx="2592288" cy="2329622"/>
          </a:xfrm>
          <a:prstGeom prst="wedgeRoundRectCallout">
            <a:avLst>
              <a:gd name="adj1" fmla="val -56588"/>
              <a:gd name="adj2" fmla="val 65408"/>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事例（誤情報）</a:t>
            </a:r>
          </a:p>
          <a:p>
            <a:pPr>
              <a:lnSpc>
                <a:spcPct val="130000"/>
              </a:lnSpc>
            </a:pPr>
            <a:r>
              <a:rPr lang="ja-JP" altLang="en-US" sz="1400" b="1" dirty="0">
                <a:solidFill>
                  <a:schemeClr val="tx1"/>
                </a:solidFill>
                <a:latin typeface="メイリオ" panose="020B0604030504040204" pitchFamily="50" charset="-128"/>
                <a:ea typeface="メイリオ" panose="020B0604030504040204" pitchFamily="50" charset="-128"/>
              </a:rPr>
              <a:t>「深く息を吸って</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秒我慢できればコロナに感染していない」という誤ったセルフチェックが</a:t>
            </a:r>
            <a:r>
              <a:rPr lang="en-US" altLang="ja-JP" sz="1400" b="1" dirty="0">
                <a:solidFill>
                  <a:schemeClr val="tx1"/>
                </a:solidFill>
                <a:latin typeface="メイリオ" panose="020B0604030504040204" pitchFamily="50" charset="-128"/>
                <a:ea typeface="メイリオ" panose="020B0604030504040204" pitchFamily="50" charset="-128"/>
              </a:rPr>
              <a:t>SNS</a:t>
            </a:r>
            <a:r>
              <a:rPr lang="ja-JP" altLang="en-US" sz="1400" b="1" dirty="0">
                <a:solidFill>
                  <a:schemeClr val="tx1"/>
                </a:solidFill>
                <a:latin typeface="メイリオ" panose="020B0604030504040204" pitchFamily="50" charset="-128"/>
                <a:ea typeface="メイリオ" panose="020B0604030504040204" pitchFamily="50" charset="-128"/>
              </a:rPr>
              <a:t>を中心に拡散。ある県警の公式アカウントもこの情報を投稿してしまう事態に。</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pic>
        <p:nvPicPr>
          <p:cNvPr id="17" name="図 16" descr="アイコン&#10;&#10;自動的に生成された説明">
            <a:extLst>
              <a:ext uri="{FF2B5EF4-FFF2-40B4-BE49-F238E27FC236}">
                <a16:creationId xmlns:a16="http://schemas.microsoft.com/office/drawing/2014/main" id="{555CAF26-9759-4716-9415-7B9126D338B8}"/>
              </a:ext>
            </a:extLst>
          </p:cNvPr>
          <p:cNvPicPr>
            <a:picLocks noChangeAspect="1"/>
          </p:cNvPicPr>
          <p:nvPr/>
        </p:nvPicPr>
        <p:blipFill>
          <a:blip r:embed="rId8"/>
          <a:stretch>
            <a:fillRect/>
          </a:stretch>
        </p:blipFill>
        <p:spPr>
          <a:xfrm>
            <a:off x="715064" y="5462863"/>
            <a:ext cx="1152158" cy="1098675"/>
          </a:xfrm>
          <a:prstGeom prst="rect">
            <a:avLst/>
          </a:prstGeom>
        </p:spPr>
      </p:pic>
    </p:spTree>
    <p:extLst>
      <p:ext uri="{BB962C8B-B14F-4D97-AF65-F5344CB8AC3E}">
        <p14:creationId xmlns:p14="http://schemas.microsoft.com/office/powerpoint/2010/main" val="1124820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7FA5BD63-0627-0ECD-2585-6DD5B14578E3}"/>
              </a:ext>
            </a:extLst>
          </p:cNvPr>
          <p:cNvSpPr txBox="1"/>
          <p:nvPr/>
        </p:nvSpPr>
        <p:spPr>
          <a:xfrm>
            <a:off x="394957" y="1905144"/>
            <a:ext cx="5096312" cy="538802"/>
          </a:xfrm>
          <a:prstGeom prst="rect">
            <a:avLst/>
          </a:prstGeom>
          <a:noFill/>
        </p:spPr>
        <p:txBody>
          <a:bodyPr wrap="square">
            <a:spAutoFit/>
          </a:bodyPr>
          <a:lstStyle/>
          <a:p>
            <a:pPr>
              <a:lnSpc>
                <a:spcPct val="130000"/>
              </a:lnSpc>
            </a:pP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400" dirty="0">
                <a:solidFill>
                  <a:srgbClr val="00B050"/>
                </a:solidFill>
                <a:latin typeface="AR P丸ゴシック体E" panose="020F0900000000000000" pitchFamily="50" charset="-128"/>
                <a:ea typeface="AR P丸ゴシック体E" panose="020F0900000000000000" pitchFamily="50" charset="-128"/>
              </a:rPr>
              <a:t>偽</a:t>
            </a:r>
            <a:r>
              <a:rPr lang="en-US" altLang="ja-JP" sz="2400" dirty="0">
                <a:solidFill>
                  <a:srgbClr val="00B050"/>
                </a:solidFill>
                <a:latin typeface="AR P丸ゴシック体E" panose="020F0900000000000000" pitchFamily="50" charset="-128"/>
                <a:ea typeface="AR P丸ゴシック体E" panose="020F0900000000000000" pitchFamily="50" charset="-128"/>
              </a:rPr>
              <a:t>/</a:t>
            </a:r>
            <a:r>
              <a:rPr lang="ja-JP" altLang="en-US" sz="2400" dirty="0">
                <a:solidFill>
                  <a:srgbClr val="00B050"/>
                </a:solidFill>
                <a:latin typeface="AR P丸ゴシック体E" panose="020F0900000000000000" pitchFamily="50" charset="-128"/>
                <a:ea typeface="AR P丸ゴシック体E" panose="020F0900000000000000" pitchFamily="50" charset="-128"/>
              </a:rPr>
              <a:t>誤情報</a:t>
            </a: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000" b="1" dirty="0">
                <a:latin typeface="メイリオ" panose="020B0604030504040204" pitchFamily="50" charset="-128"/>
                <a:ea typeface="メイリオ" panose="020B0604030504040204" pitchFamily="50" charset="-128"/>
              </a:rPr>
              <a:t>にだまされないためには？</a:t>
            </a:r>
            <a:endParaRPr lang="en-US" altLang="ja-JP" sz="2000" b="1"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13" name="グループ化 12">
            <a:extLst>
              <a:ext uri="{FF2B5EF4-FFF2-40B4-BE49-F238E27FC236}">
                <a16:creationId xmlns:a16="http://schemas.microsoft.com/office/drawing/2014/main" id="{4578B48D-DC13-4AE2-B9FF-CDA214FFBFD8}"/>
              </a:ext>
            </a:extLst>
          </p:cNvPr>
          <p:cNvGrpSpPr/>
          <p:nvPr/>
        </p:nvGrpSpPr>
        <p:grpSpPr>
          <a:xfrm>
            <a:off x="396290" y="1395137"/>
            <a:ext cx="2189112" cy="579716"/>
            <a:chOff x="607199" y="4616222"/>
            <a:chExt cx="2189112" cy="579716"/>
          </a:xfrm>
        </p:grpSpPr>
        <p:sp>
          <p:nvSpPr>
            <p:cNvPr id="14" name="Rectangle 1">
              <a:extLst>
                <a:ext uri="{FF2B5EF4-FFF2-40B4-BE49-F238E27FC236}">
                  <a16:creationId xmlns:a16="http://schemas.microsoft.com/office/drawing/2014/main" id="{3C9E18B3-2023-4D5C-81BB-529D2775BB61}"/>
                </a:ext>
              </a:extLst>
            </p:cNvPr>
            <p:cNvSpPr>
              <a:spLocks noChangeArrowheads="1"/>
            </p:cNvSpPr>
            <p:nvPr/>
          </p:nvSpPr>
          <p:spPr bwMode="auto">
            <a:xfrm>
              <a:off x="1140127" y="4616222"/>
              <a:ext cx="1656184"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偽</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誤情報</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638EC073-CFC8-4C3C-A036-27263F0CD7F5}"/>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8" name="グループ化 7">
            <a:extLst>
              <a:ext uri="{FF2B5EF4-FFF2-40B4-BE49-F238E27FC236}">
                <a16:creationId xmlns:a16="http://schemas.microsoft.com/office/drawing/2014/main" id="{72F51236-7A4A-465E-89CC-BCD7B11AFDDE}"/>
              </a:ext>
            </a:extLst>
          </p:cNvPr>
          <p:cNvGrpSpPr/>
          <p:nvPr/>
        </p:nvGrpSpPr>
        <p:grpSpPr>
          <a:xfrm>
            <a:off x="496564" y="2461901"/>
            <a:ext cx="1440160" cy="461665"/>
            <a:chOff x="1641715" y="2924944"/>
            <a:chExt cx="1440160" cy="461665"/>
          </a:xfrm>
        </p:grpSpPr>
        <p:sp>
          <p:nvSpPr>
            <p:cNvPr id="5" name="四角形: 角を丸くする 4">
              <a:extLst>
                <a:ext uri="{FF2B5EF4-FFF2-40B4-BE49-F238E27FC236}">
                  <a16:creationId xmlns:a16="http://schemas.microsoft.com/office/drawing/2014/main" id="{C2499EA9-C9DC-41EC-B36E-74F7D8CA1B37}"/>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421EB58F-0297-4310-9EA6-C2E343F1069E}"/>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2" name="グループ化 21">
            <a:extLst>
              <a:ext uri="{FF2B5EF4-FFF2-40B4-BE49-F238E27FC236}">
                <a16:creationId xmlns:a16="http://schemas.microsoft.com/office/drawing/2014/main" id="{116789DF-B99F-4520-8F21-8B6E86396AA4}"/>
              </a:ext>
            </a:extLst>
          </p:cNvPr>
          <p:cNvGrpSpPr/>
          <p:nvPr/>
        </p:nvGrpSpPr>
        <p:grpSpPr>
          <a:xfrm>
            <a:off x="56257" y="2977304"/>
            <a:ext cx="8796132" cy="1070248"/>
            <a:chOff x="56257" y="3150369"/>
            <a:chExt cx="8796132" cy="1070248"/>
          </a:xfrm>
        </p:grpSpPr>
        <p:sp>
          <p:nvSpPr>
            <p:cNvPr id="18" name="テキスト ボックス 17">
              <a:extLst>
                <a:ext uri="{FF2B5EF4-FFF2-40B4-BE49-F238E27FC236}">
                  <a16:creationId xmlns:a16="http://schemas.microsoft.com/office/drawing/2014/main" id="{33DF4D0B-CCA6-466C-8ADA-6CC1135803F1}"/>
                </a:ext>
              </a:extLst>
            </p:cNvPr>
            <p:cNvSpPr txBox="1"/>
            <p:nvPr/>
          </p:nvSpPr>
          <p:spPr>
            <a:xfrm>
              <a:off x="917166" y="3150369"/>
              <a:ext cx="7935223" cy="610424"/>
            </a:xfrm>
            <a:prstGeom prst="rect">
              <a:avLst/>
            </a:prstGeom>
            <a:noFill/>
          </p:spPr>
          <p:txBody>
            <a:bodyPr wrap="square">
              <a:spAutoFit/>
            </a:bodyPr>
            <a:lstStyle/>
            <a:p>
              <a:pPr>
                <a:lnSpc>
                  <a:spcPts val="2000"/>
                </a:lnSpc>
              </a:pPr>
              <a:r>
                <a:rPr lang="ja-JP" altLang="en-US" b="1" dirty="0">
                  <a:latin typeface="メイリオ" panose="020B0604030504040204" pitchFamily="50" charset="-128"/>
                  <a:ea typeface="メイリオ" panose="020B0604030504040204" pitchFamily="50" charset="-128"/>
                </a:rPr>
                <a:t>偽・誤情報は</a:t>
              </a:r>
              <a:r>
                <a:rPr lang="ja-JP" altLang="en-US" b="1" dirty="0">
                  <a:solidFill>
                    <a:srgbClr val="00B050"/>
                  </a:solidFill>
                  <a:latin typeface="メイリオ" panose="020B0604030504040204" pitchFamily="50" charset="-128"/>
                  <a:ea typeface="メイリオ" panose="020B0604030504040204" pitchFamily="50" charset="-128"/>
                </a:rPr>
                <a:t>思わず人に共有したくなるようなインパクトのある要素</a:t>
              </a:r>
              <a:r>
                <a:rPr lang="ja-JP" altLang="en-US" b="1" dirty="0">
                  <a:latin typeface="メイリオ" panose="020B0604030504040204" pitchFamily="50" charset="-128"/>
                  <a:ea typeface="メイリオ" panose="020B0604030504040204" pitchFamily="50" charset="-128"/>
                </a:rPr>
                <a:t>や、</a:t>
              </a:r>
              <a:r>
                <a:rPr lang="ja-JP" altLang="en-US" b="1" dirty="0">
                  <a:solidFill>
                    <a:srgbClr val="00B050"/>
                  </a:solidFill>
                  <a:latin typeface="メイリオ" panose="020B0604030504040204" pitchFamily="50" charset="-128"/>
                  <a:ea typeface="メイリオ" panose="020B0604030504040204" pitchFamily="50" charset="-128"/>
                </a:rPr>
                <a:t>みんなに役立つと思われる要素</a:t>
              </a:r>
              <a:r>
                <a:rPr lang="ja-JP" altLang="en-US" b="1" dirty="0">
                  <a:latin typeface="メイリオ" panose="020B0604030504040204" pitchFamily="50" charset="-128"/>
                  <a:ea typeface="メイリオ" panose="020B0604030504040204" pitchFamily="50" charset="-128"/>
                </a:rPr>
                <a:t>が含まれていることが多くあります。</a:t>
              </a:r>
              <a:endParaRPr lang="en-US" altLang="ja-JP" b="1"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D994E2DF-75B9-4109-9AD9-6EED8E63758A}"/>
                </a:ext>
              </a:extLst>
            </p:cNvPr>
            <p:cNvPicPr>
              <a:picLocks noChangeAspect="1"/>
            </p:cNvPicPr>
            <p:nvPr/>
          </p:nvPicPr>
          <p:blipFill>
            <a:blip r:embed="rId7"/>
            <a:stretch>
              <a:fillRect/>
            </a:stretch>
          </p:blipFill>
          <p:spPr>
            <a:xfrm>
              <a:off x="56257" y="3150369"/>
              <a:ext cx="1083870" cy="1070248"/>
            </a:xfrm>
            <a:prstGeom prst="rect">
              <a:avLst/>
            </a:prstGeom>
          </p:spPr>
        </p:pic>
      </p:grpSp>
      <p:sp>
        <p:nvSpPr>
          <p:cNvPr id="19" name="吹き出し: 円形 18">
            <a:extLst>
              <a:ext uri="{FF2B5EF4-FFF2-40B4-BE49-F238E27FC236}">
                <a16:creationId xmlns:a16="http://schemas.microsoft.com/office/drawing/2014/main" id="{D90F38F7-1894-4A30-A248-136D62852170}"/>
              </a:ext>
            </a:extLst>
          </p:cNvPr>
          <p:cNvSpPr/>
          <p:nvPr/>
        </p:nvSpPr>
        <p:spPr>
          <a:xfrm>
            <a:off x="7308304" y="1892487"/>
            <a:ext cx="1726794" cy="791755"/>
          </a:xfrm>
          <a:prstGeom prst="wedgeEllipseCallout">
            <a:avLst>
              <a:gd name="adj1" fmla="val -27451"/>
              <a:gd name="adj2" fmla="val 65609"/>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正義感に</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dirty="0">
                <a:solidFill>
                  <a:schemeClr val="tx1"/>
                </a:solidFill>
                <a:latin typeface="メイリオ" panose="020B0604030504040204" pitchFamily="50" charset="-128"/>
                <a:ea typeface="メイリオ" panose="020B0604030504040204" pitchFamily="50" charset="-128"/>
              </a:rPr>
              <a:t>訴えるもの</a:t>
            </a:r>
          </a:p>
        </p:txBody>
      </p:sp>
      <p:sp>
        <p:nvSpPr>
          <p:cNvPr id="21" name="吹き出し: 円形 20">
            <a:extLst>
              <a:ext uri="{FF2B5EF4-FFF2-40B4-BE49-F238E27FC236}">
                <a16:creationId xmlns:a16="http://schemas.microsoft.com/office/drawing/2014/main" id="{E04B9C3D-BC22-46ED-9626-248490E92BE0}"/>
              </a:ext>
            </a:extLst>
          </p:cNvPr>
          <p:cNvSpPr/>
          <p:nvPr/>
        </p:nvSpPr>
        <p:spPr>
          <a:xfrm>
            <a:off x="5472455" y="1652191"/>
            <a:ext cx="1726794" cy="791755"/>
          </a:xfrm>
          <a:prstGeom prst="wedgeEllipseCallout">
            <a:avLst>
              <a:gd name="adj1" fmla="val 26098"/>
              <a:gd name="adj2" fmla="val 7988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意外性の</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dirty="0">
                <a:solidFill>
                  <a:schemeClr val="tx1"/>
                </a:solidFill>
                <a:latin typeface="メイリオ" panose="020B0604030504040204" pitchFamily="50" charset="-128"/>
                <a:ea typeface="メイリオ" panose="020B0604030504040204" pitchFamily="50" charset="-128"/>
              </a:rPr>
              <a:t>ある情報</a:t>
            </a:r>
          </a:p>
        </p:txBody>
      </p:sp>
      <p:grpSp>
        <p:nvGrpSpPr>
          <p:cNvPr id="23" name="グループ化 22">
            <a:extLst>
              <a:ext uri="{FF2B5EF4-FFF2-40B4-BE49-F238E27FC236}">
                <a16:creationId xmlns:a16="http://schemas.microsoft.com/office/drawing/2014/main" id="{EDB19147-2822-4413-B21B-FCB23EA7A745}"/>
              </a:ext>
            </a:extLst>
          </p:cNvPr>
          <p:cNvGrpSpPr/>
          <p:nvPr/>
        </p:nvGrpSpPr>
        <p:grpSpPr>
          <a:xfrm>
            <a:off x="56257" y="3639760"/>
            <a:ext cx="8978841" cy="1365865"/>
            <a:chOff x="56257" y="3164429"/>
            <a:chExt cx="8978841" cy="1365865"/>
          </a:xfrm>
        </p:grpSpPr>
        <p:sp>
          <p:nvSpPr>
            <p:cNvPr id="24" name="テキスト ボックス 23">
              <a:extLst>
                <a:ext uri="{FF2B5EF4-FFF2-40B4-BE49-F238E27FC236}">
                  <a16:creationId xmlns:a16="http://schemas.microsoft.com/office/drawing/2014/main" id="{BD294940-A15F-4E07-BF08-A5EEC157A57F}"/>
                </a:ext>
              </a:extLst>
            </p:cNvPr>
            <p:cNvSpPr txBox="1"/>
            <p:nvPr/>
          </p:nvSpPr>
          <p:spPr>
            <a:xfrm>
              <a:off x="929218" y="3164429"/>
              <a:ext cx="8105880" cy="1123384"/>
            </a:xfrm>
            <a:prstGeom prst="rect">
              <a:avLst/>
            </a:prstGeom>
            <a:noFill/>
          </p:spPr>
          <p:txBody>
            <a:bodyPr wrap="square">
              <a:spAutoFit/>
            </a:bodyPr>
            <a:lstStyle/>
            <a:p>
              <a:pPr>
                <a:lnSpc>
                  <a:spcPts val="2000"/>
                </a:lnSpc>
              </a:pPr>
              <a:r>
                <a:rPr lang="ja-JP" altLang="en-US" b="1" dirty="0">
                  <a:latin typeface="メイリオ" panose="020B0604030504040204" pitchFamily="50" charset="-128"/>
                  <a:ea typeface="メイリオ" panose="020B0604030504040204" pitchFamily="50" charset="-128"/>
                </a:rPr>
                <a:t>インターネットの情報を受け入れる際には、その</a:t>
              </a:r>
              <a:r>
                <a:rPr lang="ja-JP" altLang="en-US" b="1" dirty="0">
                  <a:solidFill>
                    <a:srgbClr val="00B050"/>
                  </a:solidFill>
                  <a:latin typeface="メイリオ" panose="020B0604030504040204" pitchFamily="50" charset="-128"/>
                  <a:ea typeface="メイリオ" panose="020B0604030504040204" pitchFamily="50" charset="-128"/>
                </a:rPr>
                <a:t>情報の情報源</a:t>
              </a:r>
              <a:r>
                <a:rPr lang="ja-JP" altLang="en-US" b="1" dirty="0">
                  <a:latin typeface="メイリオ" panose="020B0604030504040204" pitchFamily="50" charset="-128"/>
                  <a:ea typeface="メイリオ" panose="020B0604030504040204" pitchFamily="50" charset="-128"/>
                </a:rPr>
                <a:t>をよく吟味し、</a:t>
              </a:r>
              <a:r>
                <a:rPr lang="ja-JP" altLang="en-US" b="1" dirty="0">
                  <a:solidFill>
                    <a:srgbClr val="00B050"/>
                  </a:solidFill>
                  <a:latin typeface="メイリオ" panose="020B0604030504040204" pitchFamily="50" charset="-128"/>
                  <a:ea typeface="メイリオ" panose="020B0604030504040204" pitchFamily="50" charset="-128"/>
                </a:rPr>
                <a:t>情報の真偽を判断</a:t>
              </a:r>
              <a:r>
                <a:rPr lang="ja-JP" altLang="en-US" b="1" dirty="0">
                  <a:latin typeface="メイリオ" panose="020B0604030504040204" pitchFamily="50" charset="-128"/>
                  <a:ea typeface="メイリオ" panose="020B0604030504040204" pitchFamily="50" charset="-128"/>
                </a:rPr>
                <a:t>することが重要です。</a:t>
              </a:r>
              <a:r>
                <a:rPr lang="ja-JP" altLang="en-US" sz="2000" b="1" u="sng" dirty="0">
                  <a:solidFill>
                    <a:srgbClr val="FF0000"/>
                  </a:solidFill>
                  <a:latin typeface="メイリオ" panose="020B0604030504040204" pitchFamily="50" charset="-128"/>
                  <a:ea typeface="メイリオ" panose="020B0604030504040204" pitchFamily="50" charset="-128"/>
                </a:rPr>
                <a:t>真偽の判断に困るときには、公的機関の情報や報道、またファクトチェック団体からの情報等を用いて確認を取りましょう。</a:t>
              </a:r>
              <a:endParaRPr lang="en-US" altLang="ja-JP" sz="2000" b="1" u="sng" dirty="0">
                <a:solidFill>
                  <a:srgbClr val="FF0000"/>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676D3508-978D-4B53-9C87-C4203E558526}"/>
                </a:ext>
              </a:extLst>
            </p:cNvPr>
            <p:cNvPicPr>
              <a:picLocks noChangeAspect="1"/>
            </p:cNvPicPr>
            <p:nvPr/>
          </p:nvPicPr>
          <p:blipFill>
            <a:blip r:embed="rId7"/>
            <a:stretch>
              <a:fillRect/>
            </a:stretch>
          </p:blipFill>
          <p:spPr>
            <a:xfrm>
              <a:off x="56257" y="3460046"/>
              <a:ext cx="1083870" cy="1070248"/>
            </a:xfrm>
            <a:prstGeom prst="rect">
              <a:avLst/>
            </a:prstGeom>
          </p:spPr>
        </p:pic>
      </p:grpSp>
      <p:grpSp>
        <p:nvGrpSpPr>
          <p:cNvPr id="40" name="グループ化 39">
            <a:extLst>
              <a:ext uri="{FF2B5EF4-FFF2-40B4-BE49-F238E27FC236}">
                <a16:creationId xmlns:a16="http://schemas.microsoft.com/office/drawing/2014/main" id="{E4EFF4CD-E457-4287-85F4-997F871F4880}"/>
              </a:ext>
            </a:extLst>
          </p:cNvPr>
          <p:cNvGrpSpPr/>
          <p:nvPr/>
        </p:nvGrpSpPr>
        <p:grpSpPr>
          <a:xfrm>
            <a:off x="508708" y="4839682"/>
            <a:ext cx="6298050" cy="1667724"/>
            <a:chOff x="788463" y="4758938"/>
            <a:chExt cx="6298050" cy="1667724"/>
          </a:xfrm>
        </p:grpSpPr>
        <p:grpSp>
          <p:nvGrpSpPr>
            <p:cNvPr id="30" name="グループ化 29">
              <a:extLst>
                <a:ext uri="{FF2B5EF4-FFF2-40B4-BE49-F238E27FC236}">
                  <a16:creationId xmlns:a16="http://schemas.microsoft.com/office/drawing/2014/main" id="{02BCD97E-5762-482A-88F5-71187696E5E8}"/>
                </a:ext>
              </a:extLst>
            </p:cNvPr>
            <p:cNvGrpSpPr/>
            <p:nvPr/>
          </p:nvGrpSpPr>
          <p:grpSpPr>
            <a:xfrm>
              <a:off x="794737" y="4841597"/>
              <a:ext cx="3062773" cy="584775"/>
              <a:chOff x="635362" y="4684000"/>
              <a:chExt cx="3062773" cy="584775"/>
            </a:xfrm>
          </p:grpSpPr>
          <p:sp>
            <p:nvSpPr>
              <p:cNvPr id="28" name="テキスト ボックス 27">
                <a:extLst>
                  <a:ext uri="{FF2B5EF4-FFF2-40B4-BE49-F238E27FC236}">
                    <a16:creationId xmlns:a16="http://schemas.microsoft.com/office/drawing/2014/main" id="{73CCF20E-D4B4-4A08-B6F6-9301D12AEAE1}"/>
                  </a:ext>
                </a:extLst>
              </p:cNvPr>
              <p:cNvSpPr txBox="1"/>
              <p:nvPr/>
            </p:nvSpPr>
            <p:spPr>
              <a:xfrm>
                <a:off x="1033839" y="4684000"/>
                <a:ext cx="2664296"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その情報は</a:t>
                </a:r>
                <a:r>
                  <a:rPr kumimoji="1" lang="ja-JP" altLang="en-US" sz="1600" b="1" dirty="0">
                    <a:solidFill>
                      <a:srgbClr val="00B050"/>
                    </a:solidFill>
                    <a:latin typeface="メイリオ" panose="020B0604030504040204" pitchFamily="50" charset="-128"/>
                    <a:ea typeface="メイリオ" panose="020B0604030504040204" pitchFamily="50" charset="-128"/>
                  </a:rPr>
                  <a:t>どこから、いつ</a:t>
                </a:r>
                <a:r>
                  <a:rPr kumimoji="1" lang="ja-JP" altLang="en-US" sz="1600" b="1" dirty="0">
                    <a:latin typeface="メイリオ" panose="020B0604030504040204" pitchFamily="50" charset="-128"/>
                    <a:ea typeface="メイリオ" panose="020B0604030504040204" pitchFamily="50" charset="-128"/>
                  </a:rPr>
                  <a:t>発信されたもの？</a:t>
                </a:r>
              </a:p>
            </p:txBody>
          </p:sp>
          <p:sp>
            <p:nvSpPr>
              <p:cNvPr id="29" name="正方形/長方形 28">
                <a:extLst>
                  <a:ext uri="{FF2B5EF4-FFF2-40B4-BE49-F238E27FC236}">
                    <a16:creationId xmlns:a16="http://schemas.microsoft.com/office/drawing/2014/main" id="{C99B0998-54D1-4FCE-8C61-CF6FB6A218DA}"/>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69F8A2A6-8023-4C1B-9B70-65E076126035}"/>
                </a:ext>
              </a:extLst>
            </p:cNvPr>
            <p:cNvGrpSpPr/>
            <p:nvPr/>
          </p:nvGrpSpPr>
          <p:grpSpPr>
            <a:xfrm>
              <a:off x="788463" y="5595665"/>
              <a:ext cx="3069047" cy="830997"/>
              <a:chOff x="635362" y="4580805"/>
              <a:chExt cx="3069047" cy="830997"/>
            </a:xfrm>
          </p:grpSpPr>
          <p:sp>
            <p:nvSpPr>
              <p:cNvPr id="32" name="テキスト ボックス 31">
                <a:extLst>
                  <a:ext uri="{FF2B5EF4-FFF2-40B4-BE49-F238E27FC236}">
                    <a16:creationId xmlns:a16="http://schemas.microsoft.com/office/drawing/2014/main" id="{E0B14D7C-33AD-4F39-9CF5-AE7FD7CEDC8C}"/>
                  </a:ext>
                </a:extLst>
              </p:cNvPr>
              <p:cNvSpPr txBox="1"/>
              <p:nvPr/>
            </p:nvSpPr>
            <p:spPr>
              <a:xfrm>
                <a:off x="1040113" y="4580805"/>
                <a:ext cx="2664296" cy="830997"/>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その情報は</a:t>
                </a:r>
                <a:r>
                  <a:rPr kumimoji="1" lang="ja-JP" altLang="en-US" sz="1600" b="1" dirty="0">
                    <a:solidFill>
                      <a:srgbClr val="00B050"/>
                    </a:solidFill>
                    <a:latin typeface="メイリオ" panose="020B0604030504040204" pitchFamily="50" charset="-128"/>
                    <a:ea typeface="メイリオ" panose="020B0604030504040204" pitchFamily="50" charset="-128"/>
                  </a:rPr>
                  <a:t>専門知識</a:t>
                </a:r>
                <a:r>
                  <a:rPr kumimoji="1" lang="ja-JP" altLang="en-US" sz="1600" b="1" dirty="0">
                    <a:latin typeface="メイリオ" panose="020B0604030504040204" pitchFamily="50" charset="-128"/>
                    <a:ea typeface="メイリオ" panose="020B0604030504040204" pitchFamily="50" charset="-128"/>
                  </a:rPr>
                  <a:t>や</a:t>
                </a:r>
                <a:r>
                  <a:rPr kumimoji="1" lang="ja-JP" altLang="en-US" sz="1600" b="1" dirty="0">
                    <a:solidFill>
                      <a:srgbClr val="00B050"/>
                    </a:solidFill>
                    <a:latin typeface="メイリオ" panose="020B0604030504040204" pitchFamily="50" charset="-128"/>
                    <a:ea typeface="メイリオ" panose="020B0604030504040204" pitchFamily="50" charset="-128"/>
                  </a:rPr>
                  <a:t>資格</a:t>
                </a:r>
                <a:r>
                  <a:rPr kumimoji="1" lang="ja-JP" altLang="en-US" sz="1600" b="1" dirty="0">
                    <a:latin typeface="メイリオ" panose="020B0604030504040204" pitchFamily="50" charset="-128"/>
                    <a:ea typeface="メイリオ" panose="020B0604030504040204" pitchFamily="50" charset="-128"/>
                  </a:rPr>
                  <a:t>を持った人が責任を持って発信してる？</a:t>
                </a:r>
              </a:p>
            </p:txBody>
          </p:sp>
          <p:sp>
            <p:nvSpPr>
              <p:cNvPr id="33" name="正方形/長方形 32">
                <a:extLst>
                  <a:ext uri="{FF2B5EF4-FFF2-40B4-BE49-F238E27FC236}">
                    <a16:creationId xmlns:a16="http://schemas.microsoft.com/office/drawing/2014/main" id="{386B66A9-0C0D-4626-AD23-87D7FAA479E1}"/>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グループ化 33">
              <a:extLst>
                <a:ext uri="{FF2B5EF4-FFF2-40B4-BE49-F238E27FC236}">
                  <a16:creationId xmlns:a16="http://schemas.microsoft.com/office/drawing/2014/main" id="{57816F99-EBDA-4383-844E-0ECF0B610AD8}"/>
                </a:ext>
              </a:extLst>
            </p:cNvPr>
            <p:cNvGrpSpPr/>
            <p:nvPr/>
          </p:nvGrpSpPr>
          <p:grpSpPr>
            <a:xfrm>
              <a:off x="4017466" y="4758938"/>
              <a:ext cx="3069047" cy="830997"/>
              <a:chOff x="635362" y="4580805"/>
              <a:chExt cx="3069047" cy="830997"/>
            </a:xfrm>
          </p:grpSpPr>
          <p:sp>
            <p:nvSpPr>
              <p:cNvPr id="35" name="テキスト ボックス 34">
                <a:extLst>
                  <a:ext uri="{FF2B5EF4-FFF2-40B4-BE49-F238E27FC236}">
                    <a16:creationId xmlns:a16="http://schemas.microsoft.com/office/drawing/2014/main" id="{C75F2B91-BC8C-4DA9-8FD3-5BF7FE01B3C4}"/>
                  </a:ext>
                </a:extLst>
              </p:cNvPr>
              <p:cNvSpPr txBox="1"/>
              <p:nvPr/>
            </p:nvSpPr>
            <p:spPr>
              <a:xfrm>
                <a:off x="1040113" y="4580805"/>
                <a:ext cx="2664296" cy="830997"/>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その情報や意見に</a:t>
                </a:r>
                <a:r>
                  <a:rPr kumimoji="1" lang="ja-JP" altLang="en-US" sz="1600" b="1" dirty="0">
                    <a:solidFill>
                      <a:srgbClr val="00B050"/>
                    </a:solidFill>
                    <a:latin typeface="メイリオ" panose="020B0604030504040204" pitchFamily="50" charset="-128"/>
                    <a:ea typeface="メイリオ" panose="020B0604030504040204" pitchFamily="50" charset="-128"/>
                  </a:rPr>
                  <a:t>反論</a:t>
                </a:r>
                <a:r>
                  <a:rPr kumimoji="1" lang="ja-JP" altLang="en-US" sz="1600" b="1" dirty="0">
                    <a:latin typeface="メイリオ" panose="020B0604030504040204" pitchFamily="50" charset="-128"/>
                    <a:ea typeface="メイリオ" panose="020B0604030504040204" pitchFamily="50" charset="-128"/>
                  </a:rPr>
                  <a:t>している人や</a:t>
                </a:r>
                <a:r>
                  <a:rPr kumimoji="1" lang="ja-JP" altLang="en-US" sz="1600" b="1" dirty="0">
                    <a:solidFill>
                      <a:srgbClr val="00B050"/>
                    </a:solidFill>
                    <a:latin typeface="メイリオ" panose="020B0604030504040204" pitchFamily="50" charset="-128"/>
                    <a:ea typeface="メイリオ" panose="020B0604030504040204" pitchFamily="50" charset="-128"/>
                  </a:rPr>
                  <a:t>誤りを指摘</a:t>
                </a:r>
                <a:r>
                  <a:rPr kumimoji="1" lang="ja-JP" altLang="en-US" sz="1600" b="1" dirty="0">
                    <a:latin typeface="メイリオ" panose="020B0604030504040204" pitchFamily="50" charset="-128"/>
                    <a:ea typeface="メイリオ" panose="020B0604030504040204" pitchFamily="50" charset="-128"/>
                  </a:rPr>
                  <a:t>しているメディアはない？</a:t>
                </a:r>
              </a:p>
            </p:txBody>
          </p:sp>
          <p:sp>
            <p:nvSpPr>
              <p:cNvPr id="36" name="正方形/長方形 35">
                <a:extLst>
                  <a:ext uri="{FF2B5EF4-FFF2-40B4-BE49-F238E27FC236}">
                    <a16:creationId xmlns:a16="http://schemas.microsoft.com/office/drawing/2014/main" id="{AA71021B-52EC-4F32-901D-1D8A0CEC3DB0}"/>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7" name="グループ化 36">
              <a:extLst>
                <a:ext uri="{FF2B5EF4-FFF2-40B4-BE49-F238E27FC236}">
                  <a16:creationId xmlns:a16="http://schemas.microsoft.com/office/drawing/2014/main" id="{9CBB8306-018B-4EA9-B155-1CA35F9D3951}"/>
                </a:ext>
              </a:extLst>
            </p:cNvPr>
            <p:cNvGrpSpPr/>
            <p:nvPr/>
          </p:nvGrpSpPr>
          <p:grpSpPr>
            <a:xfrm>
              <a:off x="4017466" y="5645374"/>
              <a:ext cx="3069047" cy="584775"/>
              <a:chOff x="635362" y="4630514"/>
              <a:chExt cx="3069047" cy="584775"/>
            </a:xfrm>
          </p:grpSpPr>
          <p:sp>
            <p:nvSpPr>
              <p:cNvPr id="38" name="テキスト ボックス 37">
                <a:extLst>
                  <a:ext uri="{FF2B5EF4-FFF2-40B4-BE49-F238E27FC236}">
                    <a16:creationId xmlns:a16="http://schemas.microsoft.com/office/drawing/2014/main" id="{A9DC68CC-0F5E-43C6-A355-05E9EFA53BB1}"/>
                  </a:ext>
                </a:extLst>
              </p:cNvPr>
              <p:cNvSpPr txBox="1"/>
              <p:nvPr/>
            </p:nvSpPr>
            <p:spPr>
              <a:xfrm>
                <a:off x="1040113" y="4630514"/>
                <a:ext cx="2664296"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その画像は過去に撮影された</a:t>
                </a:r>
                <a:r>
                  <a:rPr kumimoji="1" lang="ja-JP" altLang="en-US" sz="1600" b="1" dirty="0">
                    <a:solidFill>
                      <a:srgbClr val="00B050"/>
                    </a:solidFill>
                    <a:latin typeface="メイリオ" panose="020B0604030504040204" pitchFamily="50" charset="-128"/>
                    <a:ea typeface="メイリオ" panose="020B0604030504040204" pitchFamily="50" charset="-128"/>
                  </a:rPr>
                  <a:t>無関係</a:t>
                </a:r>
                <a:r>
                  <a:rPr kumimoji="1" lang="ja-JP" altLang="en-US" sz="1600" b="1" dirty="0">
                    <a:latin typeface="メイリオ" panose="020B0604030504040204" pitchFamily="50" charset="-128"/>
                    <a:ea typeface="メイリオ" panose="020B0604030504040204" pitchFamily="50" charset="-128"/>
                  </a:rPr>
                  <a:t>のものじゃない？</a:t>
                </a:r>
              </a:p>
            </p:txBody>
          </p:sp>
          <p:sp>
            <p:nvSpPr>
              <p:cNvPr id="39" name="正方形/長方形 38">
                <a:extLst>
                  <a:ext uri="{FF2B5EF4-FFF2-40B4-BE49-F238E27FC236}">
                    <a16:creationId xmlns:a16="http://schemas.microsoft.com/office/drawing/2014/main" id="{7AF5E53E-2B98-434E-A24A-5BB3D58F6127}"/>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41" name="図 40">
            <a:extLst>
              <a:ext uri="{FF2B5EF4-FFF2-40B4-BE49-F238E27FC236}">
                <a16:creationId xmlns:a16="http://schemas.microsoft.com/office/drawing/2014/main" id="{7F328FB2-2FB5-4818-87BD-62F8041697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6825" y="4431890"/>
            <a:ext cx="2195564" cy="2081104"/>
          </a:xfrm>
          <a:prstGeom prst="rect">
            <a:avLst/>
          </a:prstGeom>
        </p:spPr>
      </p:pic>
    </p:spTree>
    <p:extLst>
      <p:ext uri="{BB962C8B-B14F-4D97-AF65-F5344CB8AC3E}">
        <p14:creationId xmlns:p14="http://schemas.microsoft.com/office/powerpoint/2010/main" val="852366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693258" y="689808"/>
            <a:ext cx="7200000" cy="3240887"/>
          </a:xfrm>
          <a:prstGeom prst="rect">
            <a:avLst/>
          </a:prstGeom>
          <a:noFill/>
        </p:spPr>
        <p:txBody>
          <a:bodyPr wrap="square" lIns="91440" tIns="45720" rIns="91440" bIns="45720" rtlCol="0" anchor="t">
            <a:spAutoFit/>
          </a:bodyPr>
          <a:lstStyle/>
          <a:p>
            <a:pPr>
              <a:lnSpc>
                <a:spcPct val="110000"/>
              </a:lnSpc>
            </a:pPr>
            <a:r>
              <a:rPr lang="en-US" altLang="ja-JP" sz="2000" b="1" dirty="0">
                <a:solidFill>
                  <a:srgbClr val="009650"/>
                </a:solidFill>
                <a:latin typeface="Meiryo" charset="-128"/>
                <a:ea typeface="Meiryo" charset="-128"/>
                <a:cs typeface="Meiryo" charset="-128"/>
              </a:rPr>
              <a:t>1.</a:t>
            </a:r>
            <a:r>
              <a:rPr lang="ja-JP" altLang="en-US" sz="2000" b="1" dirty="0">
                <a:solidFill>
                  <a:srgbClr val="009650"/>
                </a:solidFill>
                <a:latin typeface="Meiryo" charset="-128"/>
                <a:ea typeface="Meiryo" charset="-128"/>
                <a:cs typeface="Meiryo" charset="-128"/>
              </a:rPr>
              <a:t>デジタルリテラシーについて </a:t>
            </a:r>
          </a:p>
          <a:p>
            <a:pPr>
              <a:lnSpc>
                <a:spcPct val="110000"/>
              </a:lnSpc>
            </a:pPr>
            <a:r>
              <a:rPr lang="en-US" altLang="ja-JP" b="1" dirty="0">
                <a:latin typeface="Meiryo" charset="-128"/>
                <a:ea typeface="Meiryo" charset="-128"/>
                <a:cs typeface="Meiryo" charset="-128"/>
              </a:rPr>
              <a:t>1-A</a:t>
            </a:r>
            <a:r>
              <a:rPr lang="ja-JP" altLang="en-US" b="1" dirty="0">
                <a:latin typeface="Meiryo" charset="-128"/>
                <a:ea typeface="Meiryo" charset="-128"/>
                <a:cs typeface="Meiryo" charset="-128"/>
              </a:rPr>
              <a:t> デジタルリテラシーとは・・・・・・・・・・・・・・・</a:t>
            </a:r>
            <a:r>
              <a:rPr lang="en-US" altLang="ja-JP" b="1" dirty="0">
                <a:latin typeface="Meiryo" charset="-128"/>
                <a:ea typeface="Meiryo" charset="-128"/>
                <a:cs typeface="Meiryo" charset="-128"/>
              </a:rPr>
              <a:t>P4</a:t>
            </a:r>
            <a:endParaRPr lang="ja-JP" altLang="en-US" b="1" dirty="0">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1-B</a:t>
            </a:r>
            <a:r>
              <a:rPr lang="ja-JP" altLang="en-US" b="1" dirty="0">
                <a:latin typeface="Meiryo" charset="-128"/>
                <a:ea typeface="Meiryo" charset="-128"/>
                <a:cs typeface="Meiryo" charset="-128"/>
              </a:rPr>
              <a:t> ソーシャルメディアとは・・・・・・・・・・・・・・・</a:t>
            </a:r>
            <a:r>
              <a:rPr lang="en-US" altLang="ja-JP" b="1" dirty="0">
                <a:latin typeface="Meiryo" charset="-128"/>
                <a:ea typeface="Meiryo" charset="-128"/>
                <a:cs typeface="Meiryo" charset="-128"/>
              </a:rPr>
              <a:t>P6</a:t>
            </a:r>
            <a:endParaRPr lang="ja-JP" altLang="en-US" b="1" dirty="0">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1-C</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SNS</a:t>
            </a:r>
            <a:r>
              <a:rPr lang="ja-JP" altLang="en-US" b="1" dirty="0">
                <a:latin typeface="Meiryo" charset="-128"/>
                <a:ea typeface="Meiryo" charset="-128"/>
                <a:cs typeface="Meiryo" charset="-128"/>
              </a:rPr>
              <a:t>について・・・・・・・・・・・・・・・・・・・・</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endParaRPr lang="en-US" altLang="ja-JP" b="1" dirty="0">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2.</a:t>
            </a:r>
            <a:r>
              <a:rPr lang="ja-JP" altLang="en-US" sz="2000" b="1" dirty="0">
                <a:solidFill>
                  <a:srgbClr val="009650"/>
                </a:solidFill>
                <a:latin typeface="Meiryo" charset="-128"/>
                <a:ea typeface="Meiryo" charset="-128"/>
                <a:cs typeface="Meiryo" charset="-128"/>
              </a:rPr>
              <a:t>ネットを安心・安全に使うために </a:t>
            </a:r>
          </a:p>
          <a:p>
            <a:pPr>
              <a:lnSpc>
                <a:spcPct val="110000"/>
              </a:lnSpc>
            </a:pPr>
            <a:r>
              <a:rPr lang="en-US" altLang="ja-JP" b="1" dirty="0">
                <a:latin typeface="Meiryo" charset="-128"/>
                <a:ea typeface="Meiryo" charset="-128"/>
                <a:cs typeface="Meiryo" charset="-128"/>
              </a:rPr>
              <a:t>2-A</a:t>
            </a:r>
            <a:r>
              <a:rPr lang="ja-JP" altLang="en-US" b="1" dirty="0">
                <a:latin typeface="Meiryo" charset="-128"/>
                <a:ea typeface="Meiryo" charset="-128"/>
                <a:cs typeface="Meiryo" charset="-128"/>
              </a:rPr>
              <a:t> インターネットで適切に情報を入手するために・・・・・</a:t>
            </a:r>
            <a:r>
              <a:rPr lang="en-US" altLang="ja-JP" b="1" dirty="0">
                <a:latin typeface="Meiryo" charset="-128"/>
                <a:ea typeface="Meiryo" charset="-128"/>
                <a:cs typeface="Meiryo" charset="-128"/>
              </a:rPr>
              <a:t>P9</a:t>
            </a:r>
            <a:endParaRPr lang="ja-JP" altLang="en-US" b="1" dirty="0">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2-B </a:t>
            </a:r>
            <a:r>
              <a:rPr lang="ja-JP" altLang="en-US" b="1" dirty="0">
                <a:latin typeface="Meiryo" charset="-128"/>
                <a:ea typeface="Meiryo" charset="-128"/>
                <a:cs typeface="Meiryo" charset="-128"/>
              </a:rPr>
              <a:t>インターネット利用において気をつけるべきポイント・・</a:t>
            </a:r>
            <a:r>
              <a:rPr lang="en-US" altLang="ja-JP" b="1" dirty="0">
                <a:latin typeface="Meiryo" charset="-128"/>
                <a:ea typeface="Meiryo" charset="-128"/>
                <a:cs typeface="Meiryo" charset="-128"/>
              </a:rPr>
              <a:t>P20</a:t>
            </a:r>
          </a:p>
          <a:p>
            <a:pPr>
              <a:lnSpc>
                <a:spcPct val="110000"/>
              </a:lnSpc>
            </a:pPr>
            <a:endParaRPr lang="en-US" altLang="ja-JP" b="1" dirty="0">
              <a:latin typeface="Meiryo" charset="-128"/>
              <a:ea typeface="Meiryo" charset="-128"/>
              <a:cs typeface="Meiryo" charset="-128"/>
            </a:endParaRPr>
          </a:p>
          <a:p>
            <a:pPr>
              <a:lnSpc>
                <a:spcPct val="110000"/>
              </a:lnSpc>
            </a:pPr>
            <a:r>
              <a:rPr lang="en-US" altLang="ja-JP" sz="2000" b="1" dirty="0">
                <a:solidFill>
                  <a:srgbClr val="00B050"/>
                </a:solidFill>
                <a:latin typeface="Meiryo" charset="-128"/>
                <a:ea typeface="Meiryo" charset="-128"/>
                <a:cs typeface="Meiryo" charset="-128"/>
              </a:rPr>
              <a:t>3.</a:t>
            </a:r>
            <a:r>
              <a:rPr lang="ja-JP" altLang="en-US" sz="2000" b="1" dirty="0">
                <a:solidFill>
                  <a:srgbClr val="00B050"/>
                </a:solidFill>
                <a:latin typeface="Meiryo" charset="-128"/>
                <a:ea typeface="Meiryo" charset="-128"/>
                <a:cs typeface="Meiryo" charset="-128"/>
              </a:rPr>
              <a:t>理解度チェック</a:t>
            </a:r>
            <a:endParaRPr lang="en-US" altLang="ja-JP" sz="2000" b="1" dirty="0">
              <a:solidFill>
                <a:srgbClr val="00B050"/>
              </a:solidFill>
              <a:latin typeface="Meiryo" charset="-128"/>
              <a:ea typeface="Meiryo" charset="-128"/>
              <a:cs typeface="Meiryo" charset="-128"/>
            </a:endParaRPr>
          </a:p>
        </p:txBody>
      </p:sp>
      <p:cxnSp>
        <p:nvCxnSpPr>
          <p:cNvPr id="5" name="直線コネクタ 4">
            <a:extLst>
              <a:ext uri="{FF2B5EF4-FFF2-40B4-BE49-F238E27FC236}">
                <a16:creationId xmlns:a16="http://schemas.microsoft.com/office/drawing/2014/main" id="{A695251B-DA89-8D76-5E1D-5375644B86B6}"/>
              </a:ext>
            </a:extLst>
          </p:cNvPr>
          <p:cNvCxnSpPr>
            <a:cxnSpLocks/>
          </p:cNvCxnSpPr>
          <p:nvPr/>
        </p:nvCxnSpPr>
        <p:spPr>
          <a:xfrm>
            <a:off x="1693258" y="2132856"/>
            <a:ext cx="7200000" cy="0"/>
          </a:xfrm>
          <a:prstGeom prst="line">
            <a:avLst/>
          </a:prstGeom>
          <a:ln>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3450A8B-7147-46DF-A8A5-CFBB27FDA165}"/>
              </a:ext>
            </a:extLst>
          </p:cNvPr>
          <p:cNvCxnSpPr>
            <a:cxnSpLocks/>
          </p:cNvCxnSpPr>
          <p:nvPr/>
        </p:nvCxnSpPr>
        <p:spPr>
          <a:xfrm>
            <a:off x="1693258" y="3429000"/>
            <a:ext cx="7200000" cy="0"/>
          </a:xfrm>
          <a:prstGeom prst="line">
            <a:avLst/>
          </a:prstGeom>
          <a:ln>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5" name="テキスト ボックス 4">
            <a:extLst>
              <a:ext uri="{FF2B5EF4-FFF2-40B4-BE49-F238E27FC236}">
                <a16:creationId xmlns:a16="http://schemas.microsoft.com/office/drawing/2014/main" id="{5AADE59D-07C8-C6D6-9B83-4CF03CED0CE1}"/>
              </a:ext>
            </a:extLst>
          </p:cNvPr>
          <p:cNvSpPr txBox="1"/>
          <p:nvPr/>
        </p:nvSpPr>
        <p:spPr>
          <a:xfrm>
            <a:off x="438480" y="1281375"/>
            <a:ext cx="8267038" cy="1151854"/>
          </a:xfrm>
          <a:prstGeom prst="rect">
            <a:avLst/>
          </a:prstGeom>
          <a:noFill/>
        </p:spPr>
        <p:txBody>
          <a:bodyPr wrap="square">
            <a:spAutoFit/>
          </a:bodyPr>
          <a:lstStyle/>
          <a:p>
            <a:pPr algn="ctr">
              <a:lnSpc>
                <a:spcPct val="130000"/>
              </a:lnSpc>
            </a:pPr>
            <a:r>
              <a:rPr lang="ja-JP" altLang="en-US" b="1" i="0" dirty="0">
                <a:effectLst/>
                <a:latin typeface="メイリオ" panose="020B0604030504040204" pitchFamily="50" charset="-128"/>
                <a:ea typeface="メイリオ" panose="020B0604030504040204" pitchFamily="50" charset="-128"/>
              </a:rPr>
              <a:t>インターネットはとても便利な一方、</a:t>
            </a:r>
            <a:endParaRPr lang="en-US" altLang="ja-JP" b="1" i="0" dirty="0">
              <a:effectLst/>
              <a:latin typeface="メイリオ" panose="020B0604030504040204" pitchFamily="50" charset="-128"/>
              <a:ea typeface="メイリオ" panose="020B0604030504040204" pitchFamily="50" charset="-128"/>
            </a:endParaRPr>
          </a:p>
          <a:p>
            <a:pPr algn="ctr">
              <a:lnSpc>
                <a:spcPct val="130000"/>
              </a:lnSpc>
            </a:pPr>
            <a:r>
              <a:rPr lang="ja-JP" altLang="en-US" b="1" i="0" dirty="0">
                <a:solidFill>
                  <a:srgbClr val="00B050"/>
                </a:solidFill>
                <a:effectLst/>
                <a:latin typeface="メイリオ" panose="020B0604030504040204" pitchFamily="50" charset="-128"/>
                <a:ea typeface="メイリオ" panose="020B0604030504040204" pitchFamily="50" charset="-128"/>
              </a:rPr>
              <a:t>様々なトラブル</a:t>
            </a:r>
            <a:r>
              <a:rPr lang="ja-JP" altLang="en-US" b="1" i="0" dirty="0">
                <a:effectLst/>
                <a:latin typeface="メイリオ" panose="020B0604030504040204" pitchFamily="50" charset="-128"/>
                <a:ea typeface="メイリオ" panose="020B0604030504040204" pitchFamily="50" charset="-128"/>
              </a:rPr>
              <a:t>が発生する可能性もあります。</a:t>
            </a:r>
            <a:endParaRPr lang="en-US" altLang="ja-JP" b="1" i="0" dirty="0">
              <a:effectLst/>
              <a:latin typeface="メイリオ" panose="020B0604030504040204" pitchFamily="50" charset="-128"/>
              <a:ea typeface="メイリオ" panose="020B0604030504040204" pitchFamily="50" charset="-128"/>
            </a:endParaRPr>
          </a:p>
          <a:p>
            <a:pPr algn="ctr">
              <a:lnSpc>
                <a:spcPct val="130000"/>
              </a:lnSpc>
            </a:pPr>
            <a:r>
              <a:rPr lang="ja-JP" altLang="en-US" b="1" dirty="0">
                <a:latin typeface="メイリオ" panose="020B0604030504040204" pitchFamily="50" charset="-128"/>
                <a:ea typeface="メイリオ" panose="020B0604030504040204" pitchFamily="50" charset="-128"/>
              </a:rPr>
              <a:t>ここからは、インターネットで起こるかもしれない様々な問題を知りましょう。</a:t>
            </a:r>
            <a:endParaRPr lang="en-US" altLang="ja-JP" b="1" dirty="0">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9CF18530-6FCA-428A-8A71-D2C8E550DA8C}"/>
              </a:ext>
            </a:extLst>
          </p:cNvPr>
          <p:cNvSpPr/>
          <p:nvPr/>
        </p:nvSpPr>
        <p:spPr>
          <a:xfrm>
            <a:off x="1609319" y="2381234"/>
            <a:ext cx="5944119" cy="37405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u="sng" dirty="0">
                <a:solidFill>
                  <a:srgbClr val="00B050"/>
                </a:solidFill>
                <a:latin typeface="メイリオ" panose="020B0604030504040204" pitchFamily="50" charset="-128"/>
                <a:ea typeface="メイリオ" panose="020B0604030504040204" pitchFamily="50" charset="-128"/>
              </a:rPr>
              <a:t>この章では、このようなトラブルについて紹介します↓</a:t>
            </a:r>
          </a:p>
        </p:txBody>
      </p:sp>
      <p:grpSp>
        <p:nvGrpSpPr>
          <p:cNvPr id="11" name="グループ化 10">
            <a:extLst>
              <a:ext uri="{FF2B5EF4-FFF2-40B4-BE49-F238E27FC236}">
                <a16:creationId xmlns:a16="http://schemas.microsoft.com/office/drawing/2014/main" id="{FABB242C-79CC-4A77-9958-BF1EE2F1C27F}"/>
              </a:ext>
            </a:extLst>
          </p:cNvPr>
          <p:cNvGrpSpPr/>
          <p:nvPr/>
        </p:nvGrpSpPr>
        <p:grpSpPr>
          <a:xfrm>
            <a:off x="1845857" y="2794881"/>
            <a:ext cx="2333680" cy="579716"/>
            <a:chOff x="607199" y="4616222"/>
            <a:chExt cx="2333680" cy="579716"/>
          </a:xfrm>
        </p:grpSpPr>
        <p:sp>
          <p:nvSpPr>
            <p:cNvPr id="12" name="Rectangle 1">
              <a:extLst>
                <a:ext uri="{FF2B5EF4-FFF2-40B4-BE49-F238E27FC236}">
                  <a16:creationId xmlns:a16="http://schemas.microsoft.com/office/drawing/2014/main" id="{AE5B8B62-7830-41FF-8369-530C21598340}"/>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著作権侵害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3" name="図 12">
              <a:extLst>
                <a:ext uri="{FF2B5EF4-FFF2-40B4-BE49-F238E27FC236}">
                  <a16:creationId xmlns:a16="http://schemas.microsoft.com/office/drawing/2014/main" id="{B1E044B7-CEAB-41E3-8965-BED6BFA7D1F7}"/>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14" name="グループ化 13">
            <a:extLst>
              <a:ext uri="{FF2B5EF4-FFF2-40B4-BE49-F238E27FC236}">
                <a16:creationId xmlns:a16="http://schemas.microsoft.com/office/drawing/2014/main" id="{BEE65488-0C36-4182-BD00-F84592EE80F2}"/>
              </a:ext>
            </a:extLst>
          </p:cNvPr>
          <p:cNvGrpSpPr/>
          <p:nvPr/>
        </p:nvGrpSpPr>
        <p:grpSpPr>
          <a:xfrm>
            <a:off x="5186251" y="2780455"/>
            <a:ext cx="2333680" cy="579716"/>
            <a:chOff x="607199" y="4616222"/>
            <a:chExt cx="2333680" cy="579716"/>
          </a:xfrm>
        </p:grpSpPr>
        <p:sp>
          <p:nvSpPr>
            <p:cNvPr id="15" name="Rectangle 1">
              <a:extLst>
                <a:ext uri="{FF2B5EF4-FFF2-40B4-BE49-F238E27FC236}">
                  <a16:creationId xmlns:a16="http://schemas.microsoft.com/office/drawing/2014/main" id="{22958AF8-3EA3-4D07-9868-166A1FB0BA53}"/>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肖像権侵害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6" name="図 15">
              <a:extLst>
                <a:ext uri="{FF2B5EF4-FFF2-40B4-BE49-F238E27FC236}">
                  <a16:creationId xmlns:a16="http://schemas.microsoft.com/office/drawing/2014/main" id="{43536BDC-B027-4D93-B808-69CB7025DFBD}"/>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17" name="グループ化 16">
            <a:extLst>
              <a:ext uri="{FF2B5EF4-FFF2-40B4-BE49-F238E27FC236}">
                <a16:creationId xmlns:a16="http://schemas.microsoft.com/office/drawing/2014/main" id="{330D5A05-040B-466C-BD58-61B55D90266D}"/>
              </a:ext>
            </a:extLst>
          </p:cNvPr>
          <p:cNvGrpSpPr/>
          <p:nvPr/>
        </p:nvGrpSpPr>
        <p:grpSpPr>
          <a:xfrm>
            <a:off x="1877971" y="3417222"/>
            <a:ext cx="2729586" cy="579716"/>
            <a:chOff x="607199" y="4616222"/>
            <a:chExt cx="2729586" cy="579716"/>
          </a:xfrm>
        </p:grpSpPr>
        <p:sp>
          <p:nvSpPr>
            <p:cNvPr id="18" name="Rectangle 1">
              <a:extLst>
                <a:ext uri="{FF2B5EF4-FFF2-40B4-BE49-F238E27FC236}">
                  <a16:creationId xmlns:a16="http://schemas.microsoft.com/office/drawing/2014/main" id="{48951D86-0B66-4191-BC8B-6174B1437DCE}"/>
                </a:ext>
              </a:extLst>
            </p:cNvPr>
            <p:cNvSpPr>
              <a:spLocks noChangeArrowheads="1"/>
            </p:cNvSpPr>
            <p:nvPr/>
          </p:nvSpPr>
          <p:spPr bwMode="auto">
            <a:xfrm>
              <a:off x="1140126" y="4616222"/>
              <a:ext cx="219665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誹謗中傷</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炎上</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19" name="図 18">
              <a:extLst>
                <a:ext uri="{FF2B5EF4-FFF2-40B4-BE49-F238E27FC236}">
                  <a16:creationId xmlns:a16="http://schemas.microsoft.com/office/drawing/2014/main" id="{238A6CED-06A9-4645-9277-47D0F664D491}"/>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8" name="グループ化 7">
            <a:extLst>
              <a:ext uri="{FF2B5EF4-FFF2-40B4-BE49-F238E27FC236}">
                <a16:creationId xmlns:a16="http://schemas.microsoft.com/office/drawing/2014/main" id="{11953DC1-FCD7-4ACC-8941-6E4312A2DCE9}"/>
              </a:ext>
            </a:extLst>
          </p:cNvPr>
          <p:cNvGrpSpPr/>
          <p:nvPr/>
        </p:nvGrpSpPr>
        <p:grpSpPr>
          <a:xfrm>
            <a:off x="814972" y="4773541"/>
            <a:ext cx="8211611" cy="1362681"/>
            <a:chOff x="737574" y="4385889"/>
            <a:chExt cx="8211611" cy="1362681"/>
          </a:xfrm>
        </p:grpSpPr>
        <p:sp>
          <p:nvSpPr>
            <p:cNvPr id="10" name="四角形: 角を丸くする 9">
              <a:extLst>
                <a:ext uri="{FF2B5EF4-FFF2-40B4-BE49-F238E27FC236}">
                  <a16:creationId xmlns:a16="http://schemas.microsoft.com/office/drawing/2014/main" id="{6A913ED7-4A0E-01EC-0EE6-E6E7E568ACBC}"/>
                </a:ext>
              </a:extLst>
            </p:cNvPr>
            <p:cNvSpPr/>
            <p:nvPr/>
          </p:nvSpPr>
          <p:spPr>
            <a:xfrm>
              <a:off x="737574" y="4956814"/>
              <a:ext cx="7668852" cy="7917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インターネットの様々なサービスを安心・安全に活用するために、</a:t>
              </a:r>
              <a:endParaRPr lang="en-US" altLang="ja-JP" b="1" dirty="0">
                <a:solidFill>
                  <a:srgbClr val="00B050"/>
                </a:solidFill>
                <a:latin typeface="メイリオ" panose="020B0604030504040204" pitchFamily="50" charset="-128"/>
                <a:ea typeface="メイリオ" panose="020B0604030504040204" pitchFamily="50" charset="-128"/>
              </a:endParaRPr>
            </a:p>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発生しうる問題について事例を交えて学びましょう！</a:t>
              </a:r>
            </a:p>
          </p:txBody>
        </p:sp>
        <p:grpSp>
          <p:nvGrpSpPr>
            <p:cNvPr id="20" name="グループ化 19">
              <a:extLst>
                <a:ext uri="{FF2B5EF4-FFF2-40B4-BE49-F238E27FC236}">
                  <a16:creationId xmlns:a16="http://schemas.microsoft.com/office/drawing/2014/main" id="{4AA9324F-9722-49DF-8170-D4EB10C0BB4E}"/>
                </a:ext>
              </a:extLst>
            </p:cNvPr>
            <p:cNvGrpSpPr/>
            <p:nvPr/>
          </p:nvGrpSpPr>
          <p:grpSpPr>
            <a:xfrm>
              <a:off x="8177524" y="4385889"/>
              <a:ext cx="771661" cy="746174"/>
              <a:chOff x="8282198" y="2820848"/>
              <a:chExt cx="771661" cy="746174"/>
            </a:xfrm>
          </p:grpSpPr>
          <p:sp>
            <p:nvSpPr>
              <p:cNvPr id="21" name="台形 20">
                <a:extLst>
                  <a:ext uri="{FF2B5EF4-FFF2-40B4-BE49-F238E27FC236}">
                    <a16:creationId xmlns:a16="http://schemas.microsoft.com/office/drawing/2014/main" id="{6914A6B5-A4D4-42F1-9642-B8A12D8A544E}"/>
                  </a:ext>
                </a:extLst>
              </p:cNvPr>
              <p:cNvSpPr/>
              <p:nvPr/>
            </p:nvSpPr>
            <p:spPr>
              <a:xfrm rot="13798239">
                <a:off x="8577140" y="2926302"/>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台形 21">
                <a:extLst>
                  <a:ext uri="{FF2B5EF4-FFF2-40B4-BE49-F238E27FC236}">
                    <a16:creationId xmlns:a16="http://schemas.microsoft.com/office/drawing/2014/main" id="{5442865B-860A-415F-93CD-06A27F14FF29}"/>
                  </a:ext>
                </a:extLst>
              </p:cNvPr>
              <p:cNvSpPr/>
              <p:nvPr/>
            </p:nvSpPr>
            <p:spPr>
              <a:xfrm rot="15975375">
                <a:off x="8685424" y="3198587"/>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台形 22">
                <a:extLst>
                  <a:ext uri="{FF2B5EF4-FFF2-40B4-BE49-F238E27FC236}">
                    <a16:creationId xmlns:a16="http://schemas.microsoft.com/office/drawing/2014/main" id="{80B5FE2A-58DF-4A6B-B8E0-D91DD2E5A2D5}"/>
                  </a:ext>
                </a:extLst>
              </p:cNvPr>
              <p:cNvSpPr/>
              <p:nvPr/>
            </p:nvSpPr>
            <p:spPr>
              <a:xfrm rot="10800000">
                <a:off x="8282198" y="2820848"/>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5" name="テキスト ボックス 24">
            <a:extLst>
              <a:ext uri="{FF2B5EF4-FFF2-40B4-BE49-F238E27FC236}">
                <a16:creationId xmlns:a16="http://schemas.microsoft.com/office/drawing/2014/main" id="{47C107C7-5F6B-4390-B8FC-BDB9C4720D2B}"/>
              </a:ext>
            </a:extLst>
          </p:cNvPr>
          <p:cNvSpPr txBox="1"/>
          <p:nvPr/>
        </p:nvSpPr>
        <p:spPr>
          <a:xfrm>
            <a:off x="496198" y="3995608"/>
            <a:ext cx="8267038" cy="1151854"/>
          </a:xfrm>
          <a:prstGeom prst="rect">
            <a:avLst/>
          </a:prstGeom>
          <a:noFill/>
        </p:spPr>
        <p:txBody>
          <a:bodyPr wrap="square">
            <a:spAutoFit/>
          </a:bodyPr>
          <a:lstStyle/>
          <a:p>
            <a:pPr algn="ctr">
              <a:lnSpc>
                <a:spcPct val="130000"/>
              </a:lnSpc>
            </a:pPr>
            <a:r>
              <a:rPr lang="ja-JP" altLang="en-US" b="1" dirty="0">
                <a:latin typeface="メイリオ" panose="020B0604030504040204" pitchFamily="50" charset="-128"/>
                <a:ea typeface="メイリオ" panose="020B0604030504040204" pitchFamily="50" charset="-128"/>
              </a:rPr>
              <a:t>インターネットにおいて、個々人の行動が及ぼす影響について正しく理解し、どのようなトラブルが起こりうるかを知っておくことで</a:t>
            </a:r>
            <a:endParaRPr lang="en-US" altLang="ja-JP" b="1" dirty="0">
              <a:latin typeface="メイリオ" panose="020B0604030504040204" pitchFamily="50" charset="-128"/>
              <a:ea typeface="メイリオ" panose="020B0604030504040204" pitchFamily="50" charset="-128"/>
            </a:endParaRPr>
          </a:p>
          <a:p>
            <a:pPr algn="ctr">
              <a:lnSpc>
                <a:spcPct val="130000"/>
              </a:lnSpc>
            </a:pPr>
            <a:r>
              <a:rPr lang="ja-JP" altLang="en-US" b="1" dirty="0">
                <a:latin typeface="メイリオ" panose="020B0604030504040204" pitchFamily="50" charset="-128"/>
                <a:ea typeface="メイリオ" panose="020B0604030504040204" pitchFamily="50" charset="-128"/>
              </a:rPr>
              <a:t>トラブルを未然に防ぐことにもつながります！</a:t>
            </a:r>
            <a:endParaRPr lang="en-US" altLang="ja-JP" b="1" dirty="0">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5D45EED6-B39F-4C30-A7B0-FC7AB251145A}"/>
              </a:ext>
            </a:extLst>
          </p:cNvPr>
          <p:cNvGrpSpPr/>
          <p:nvPr/>
        </p:nvGrpSpPr>
        <p:grpSpPr>
          <a:xfrm>
            <a:off x="5186251" y="3385337"/>
            <a:ext cx="5592803" cy="592201"/>
            <a:chOff x="607199" y="4603737"/>
            <a:chExt cx="4113274" cy="592201"/>
          </a:xfrm>
        </p:grpSpPr>
        <p:sp>
          <p:nvSpPr>
            <p:cNvPr id="26" name="Rectangle 1">
              <a:extLst>
                <a:ext uri="{FF2B5EF4-FFF2-40B4-BE49-F238E27FC236}">
                  <a16:creationId xmlns:a16="http://schemas.microsoft.com/office/drawing/2014/main" id="{3D4DAED9-332F-4A92-8F83-E09A28CC81EE}"/>
                </a:ext>
              </a:extLst>
            </p:cNvPr>
            <p:cNvSpPr>
              <a:spLocks noChangeArrowheads="1"/>
            </p:cNvSpPr>
            <p:nvPr/>
          </p:nvSpPr>
          <p:spPr bwMode="auto">
            <a:xfrm>
              <a:off x="1043934" y="4603737"/>
              <a:ext cx="367653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刑法等の犯罪</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27" name="図 26">
              <a:extLst>
                <a:ext uri="{FF2B5EF4-FFF2-40B4-BE49-F238E27FC236}">
                  <a16:creationId xmlns:a16="http://schemas.microsoft.com/office/drawing/2014/main" id="{AA3A5203-62D0-450C-840F-8E109CDC799D}"/>
                </a:ext>
              </a:extLst>
            </p:cNvPr>
            <p:cNvPicPr>
              <a:picLocks noChangeAspect="1"/>
            </p:cNvPicPr>
            <p:nvPr/>
          </p:nvPicPr>
          <p:blipFill>
            <a:blip r:embed="rId6"/>
            <a:stretch>
              <a:fillRect/>
            </a:stretch>
          </p:blipFill>
          <p:spPr>
            <a:xfrm>
              <a:off x="607199" y="4669960"/>
              <a:ext cx="468891" cy="525978"/>
            </a:xfrm>
            <a:prstGeom prst="rect">
              <a:avLst/>
            </a:prstGeom>
          </p:spPr>
        </p:pic>
      </p:grpSp>
    </p:spTree>
    <p:extLst>
      <p:ext uri="{BB962C8B-B14F-4D97-AF65-F5344CB8AC3E}">
        <p14:creationId xmlns:p14="http://schemas.microsoft.com/office/powerpoint/2010/main" val="3673730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アイコン&#10;&#10;自動的に生成された説明">
            <a:extLst>
              <a:ext uri="{FF2B5EF4-FFF2-40B4-BE49-F238E27FC236}">
                <a16:creationId xmlns:a16="http://schemas.microsoft.com/office/drawing/2014/main" id="{DE57E693-F2EC-03EE-E515-201C856166B2}"/>
              </a:ext>
            </a:extLst>
          </p:cNvPr>
          <p:cNvPicPr>
            <a:picLocks noChangeAspect="1"/>
          </p:cNvPicPr>
          <p:nvPr/>
        </p:nvPicPr>
        <p:blipFill>
          <a:blip r:embed="rId4"/>
          <a:stretch>
            <a:fillRect/>
          </a:stretch>
        </p:blipFill>
        <p:spPr>
          <a:xfrm>
            <a:off x="7137733" y="2709553"/>
            <a:ext cx="1080120" cy="1438893"/>
          </a:xfrm>
          <a:prstGeom prst="rect">
            <a:avLst/>
          </a:prstGeom>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grpSp>
        <p:nvGrpSpPr>
          <p:cNvPr id="5" name="グループ化 4">
            <a:extLst>
              <a:ext uri="{FF2B5EF4-FFF2-40B4-BE49-F238E27FC236}">
                <a16:creationId xmlns:a16="http://schemas.microsoft.com/office/drawing/2014/main" id="{33288E40-FA53-482C-8828-D6C2B8CC57DE}"/>
              </a:ext>
            </a:extLst>
          </p:cNvPr>
          <p:cNvGrpSpPr/>
          <p:nvPr/>
        </p:nvGrpSpPr>
        <p:grpSpPr>
          <a:xfrm>
            <a:off x="625318" y="2327081"/>
            <a:ext cx="6264696" cy="1573304"/>
            <a:chOff x="611560" y="2143728"/>
            <a:chExt cx="6264696" cy="1573304"/>
          </a:xfrm>
        </p:grpSpPr>
        <p:sp>
          <p:nvSpPr>
            <p:cNvPr id="3" name="吹き出し: 角を丸めた四角形 2">
              <a:extLst>
                <a:ext uri="{FF2B5EF4-FFF2-40B4-BE49-F238E27FC236}">
                  <a16:creationId xmlns:a16="http://schemas.microsoft.com/office/drawing/2014/main" id="{904C8633-85E3-857A-749F-0DAF9BF415B1}"/>
                </a:ext>
              </a:extLst>
            </p:cNvPr>
            <p:cNvSpPr/>
            <p:nvPr/>
          </p:nvSpPr>
          <p:spPr>
            <a:xfrm>
              <a:off x="611560" y="2143728"/>
              <a:ext cx="6264696" cy="1573304"/>
            </a:xfrm>
            <a:prstGeom prst="wedgeRoundRectCallout">
              <a:avLst>
                <a:gd name="adj1" fmla="val 56179"/>
                <a:gd name="adj2" fmla="val 42638"/>
                <a:gd name="adj3" fmla="val 16667"/>
              </a:avLst>
            </a:prstGeom>
            <a:solidFill>
              <a:srgbClr val="FFFFFF"/>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002F87F1-791E-3CF4-5D2A-704BC0D3ABEE}"/>
                </a:ext>
              </a:extLst>
            </p:cNvPr>
            <p:cNvSpPr txBox="1"/>
            <p:nvPr/>
          </p:nvSpPr>
          <p:spPr>
            <a:xfrm>
              <a:off x="683568" y="2169105"/>
              <a:ext cx="6120680" cy="1511952"/>
            </a:xfrm>
            <a:prstGeom prst="rect">
              <a:avLst/>
            </a:prstGeom>
            <a:noFill/>
          </p:spPr>
          <p:txBody>
            <a:bodyPr wrap="square" anchor="ctr">
              <a:spAutoFit/>
            </a:bodyPr>
            <a:lstStyle/>
            <a:p>
              <a:pPr>
                <a:lnSpc>
                  <a:spcPct val="130000"/>
                </a:lnSpc>
              </a:pPr>
              <a:r>
                <a:rPr lang="ja-JP" altLang="en-US" b="1" u="sng" dirty="0">
                  <a:solidFill>
                    <a:srgbClr val="009650"/>
                  </a:solidFill>
                  <a:latin typeface="メイリオ" panose="020B0604030504040204" pitchFamily="50" charset="-128"/>
                  <a:ea typeface="メイリオ" panose="020B0604030504040204" pitchFamily="50" charset="-128"/>
                </a:rPr>
                <a:t>事例</a:t>
              </a:r>
              <a:endParaRPr lang="en-US" altLang="ja-JP"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インターネット上で見つけて気に入ったイラストの画像をコピーして保存し、自分が作成している仕事の資料に貼り付けて利用した</a:t>
              </a:r>
              <a:r>
                <a:rPr lang="ja-JP" altLang="en-US" dirty="0">
                  <a:latin typeface="メイリオ" panose="020B0604030504040204" pitchFamily="50" charset="-128"/>
                  <a:ea typeface="メイリオ" panose="020B0604030504040204" pitchFamily="50" charset="-128"/>
                </a:rPr>
                <a:t>。</a:t>
              </a:r>
            </a:p>
          </p:txBody>
        </p:sp>
      </p:grpSp>
      <p:grpSp>
        <p:nvGrpSpPr>
          <p:cNvPr id="12" name="グループ化 11">
            <a:extLst>
              <a:ext uri="{FF2B5EF4-FFF2-40B4-BE49-F238E27FC236}">
                <a16:creationId xmlns:a16="http://schemas.microsoft.com/office/drawing/2014/main" id="{7A2FB8BC-505B-4689-9D05-263014B31D2C}"/>
              </a:ext>
            </a:extLst>
          </p:cNvPr>
          <p:cNvGrpSpPr/>
          <p:nvPr/>
        </p:nvGrpSpPr>
        <p:grpSpPr>
          <a:xfrm>
            <a:off x="332736" y="1367797"/>
            <a:ext cx="2333680" cy="579716"/>
            <a:chOff x="607199" y="4616222"/>
            <a:chExt cx="2333680" cy="579716"/>
          </a:xfrm>
        </p:grpSpPr>
        <p:sp>
          <p:nvSpPr>
            <p:cNvPr id="14" name="Rectangle 1">
              <a:extLst>
                <a:ext uri="{FF2B5EF4-FFF2-40B4-BE49-F238E27FC236}">
                  <a16:creationId xmlns:a16="http://schemas.microsoft.com/office/drawing/2014/main" id="{98A6FACD-5A87-4BE2-8571-730E7E618D0B}"/>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著作権侵害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6" name="図 15">
              <a:extLst>
                <a:ext uri="{FF2B5EF4-FFF2-40B4-BE49-F238E27FC236}">
                  <a16:creationId xmlns:a16="http://schemas.microsoft.com/office/drawing/2014/main" id="{1799F5FA-2C35-4B41-B90A-442EB8B38D14}"/>
                </a:ext>
              </a:extLst>
            </p:cNvPr>
            <p:cNvPicPr>
              <a:picLocks noChangeAspect="1"/>
            </p:cNvPicPr>
            <p:nvPr/>
          </p:nvPicPr>
          <p:blipFill>
            <a:blip r:embed="rId7"/>
            <a:stretch>
              <a:fillRect/>
            </a:stretch>
          </p:blipFill>
          <p:spPr>
            <a:xfrm>
              <a:off x="607199" y="4669960"/>
              <a:ext cx="637549" cy="525978"/>
            </a:xfrm>
            <a:prstGeom prst="rect">
              <a:avLst/>
            </a:prstGeom>
          </p:spPr>
        </p:pic>
      </p:grpSp>
      <p:sp>
        <p:nvSpPr>
          <p:cNvPr id="23" name="テキスト ボックス 22">
            <a:extLst>
              <a:ext uri="{FF2B5EF4-FFF2-40B4-BE49-F238E27FC236}">
                <a16:creationId xmlns:a16="http://schemas.microsoft.com/office/drawing/2014/main" id="{1A0F89FF-61FB-4FC6-8D5A-DD0E84225423}"/>
              </a:ext>
            </a:extLst>
          </p:cNvPr>
          <p:cNvSpPr txBox="1"/>
          <p:nvPr/>
        </p:nvSpPr>
        <p:spPr>
          <a:xfrm>
            <a:off x="332736" y="1854641"/>
            <a:ext cx="8267038" cy="431657"/>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まずは、どのような場合に著作権侵害が起こりうるのか見てまし</a:t>
            </a:r>
            <a:r>
              <a:rPr lang="ja-JP" altLang="en-US" b="1" dirty="0" err="1">
                <a:latin typeface="メイリオ" panose="020B0604030504040204" pitchFamily="50" charset="-128"/>
                <a:ea typeface="メイリオ" panose="020B0604030504040204" pitchFamily="50" charset="-128"/>
              </a:rPr>
              <a:t>ょう</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C9001C5B-73B9-4E1F-93B0-08DE789B2A64}"/>
              </a:ext>
            </a:extLst>
          </p:cNvPr>
          <p:cNvGrpSpPr/>
          <p:nvPr/>
        </p:nvGrpSpPr>
        <p:grpSpPr>
          <a:xfrm>
            <a:off x="402795" y="4006563"/>
            <a:ext cx="1440160" cy="461665"/>
            <a:chOff x="1641715" y="2924944"/>
            <a:chExt cx="1440160" cy="461665"/>
          </a:xfrm>
        </p:grpSpPr>
        <p:sp>
          <p:nvSpPr>
            <p:cNvPr id="25" name="四角形: 角を丸くする 24">
              <a:extLst>
                <a:ext uri="{FF2B5EF4-FFF2-40B4-BE49-F238E27FC236}">
                  <a16:creationId xmlns:a16="http://schemas.microsoft.com/office/drawing/2014/main" id="{237042A4-4839-4DB2-85B8-B7CCA1D43D6E}"/>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EE11D477-0BBB-473D-AB2B-877C40F2FE28}"/>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6" name="グループ化 5">
            <a:extLst>
              <a:ext uri="{FF2B5EF4-FFF2-40B4-BE49-F238E27FC236}">
                <a16:creationId xmlns:a16="http://schemas.microsoft.com/office/drawing/2014/main" id="{A7035892-265B-40B2-8D45-4507A42D9F78}"/>
              </a:ext>
            </a:extLst>
          </p:cNvPr>
          <p:cNvGrpSpPr/>
          <p:nvPr/>
        </p:nvGrpSpPr>
        <p:grpSpPr>
          <a:xfrm>
            <a:off x="197906" y="4539085"/>
            <a:ext cx="719282" cy="1872083"/>
            <a:chOff x="197906" y="4539085"/>
            <a:chExt cx="719282" cy="1872083"/>
          </a:xfrm>
        </p:grpSpPr>
        <p:pic>
          <p:nvPicPr>
            <p:cNvPr id="27" name="図 26">
              <a:extLst>
                <a:ext uri="{FF2B5EF4-FFF2-40B4-BE49-F238E27FC236}">
                  <a16:creationId xmlns:a16="http://schemas.microsoft.com/office/drawing/2014/main" id="{570961C1-079F-42F7-ACF1-15C4C7395B8E}"/>
                </a:ext>
              </a:extLst>
            </p:cNvPr>
            <p:cNvPicPr>
              <a:picLocks noChangeAspect="1"/>
            </p:cNvPicPr>
            <p:nvPr/>
          </p:nvPicPr>
          <p:blipFill>
            <a:blip r:embed="rId8"/>
            <a:stretch>
              <a:fillRect/>
            </a:stretch>
          </p:blipFill>
          <p:spPr>
            <a:xfrm>
              <a:off x="197906" y="4539085"/>
              <a:ext cx="719282" cy="710242"/>
            </a:xfrm>
            <a:prstGeom prst="rect">
              <a:avLst/>
            </a:prstGeom>
          </p:spPr>
        </p:pic>
        <p:pic>
          <p:nvPicPr>
            <p:cNvPr id="28" name="図 27">
              <a:extLst>
                <a:ext uri="{FF2B5EF4-FFF2-40B4-BE49-F238E27FC236}">
                  <a16:creationId xmlns:a16="http://schemas.microsoft.com/office/drawing/2014/main" id="{541838A1-0923-44E5-A8CD-6766F66FC819}"/>
                </a:ext>
              </a:extLst>
            </p:cNvPr>
            <p:cNvPicPr>
              <a:picLocks noChangeAspect="1"/>
            </p:cNvPicPr>
            <p:nvPr/>
          </p:nvPicPr>
          <p:blipFill>
            <a:blip r:embed="rId8"/>
            <a:stretch>
              <a:fillRect/>
            </a:stretch>
          </p:blipFill>
          <p:spPr>
            <a:xfrm>
              <a:off x="197906" y="5700926"/>
              <a:ext cx="719282" cy="710242"/>
            </a:xfrm>
            <a:prstGeom prst="rect">
              <a:avLst/>
            </a:prstGeom>
          </p:spPr>
        </p:pic>
      </p:grpSp>
      <p:sp>
        <p:nvSpPr>
          <p:cNvPr id="21" name="テキスト ボックス 20">
            <a:extLst>
              <a:ext uri="{FF2B5EF4-FFF2-40B4-BE49-F238E27FC236}">
                <a16:creationId xmlns:a16="http://schemas.microsoft.com/office/drawing/2014/main" id="{5A5F559B-B253-43EB-8789-835EEC6D3095}"/>
              </a:ext>
            </a:extLst>
          </p:cNvPr>
          <p:cNvSpPr txBox="1"/>
          <p:nvPr/>
        </p:nvSpPr>
        <p:spPr>
          <a:xfrm>
            <a:off x="697326" y="4505441"/>
            <a:ext cx="8248768" cy="1892826"/>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写真・イラスト・音楽・ブログ記事など、ネット上で掲載されている多くのものは</a:t>
            </a:r>
            <a:r>
              <a:rPr lang="ja-JP" altLang="en-US" b="1" dirty="0">
                <a:solidFill>
                  <a:srgbClr val="00B050"/>
                </a:solidFill>
                <a:latin typeface="メイリオ" panose="020B0604030504040204" pitchFamily="50" charset="-128"/>
                <a:ea typeface="メイリオ" panose="020B0604030504040204" pitchFamily="50" charset="-128"/>
              </a:rPr>
              <a:t>誰かが著作権を有しています。</a:t>
            </a:r>
            <a:endParaRPr lang="en-US" altLang="ja-JP" b="1" dirty="0">
              <a:solidFill>
                <a:srgbClr val="00B050"/>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これらを、</a:t>
            </a:r>
            <a:r>
              <a:rPr lang="ja-JP" altLang="en-US" b="1" dirty="0">
                <a:solidFill>
                  <a:srgbClr val="00B050"/>
                </a:solidFill>
                <a:latin typeface="メイリオ" panose="020B0604030504040204" pitchFamily="50" charset="-128"/>
                <a:ea typeface="メイリオ" panose="020B0604030504040204" pitchFamily="50" charset="-128"/>
              </a:rPr>
              <a:t>権利者の許諾を得ないで複製すること</a:t>
            </a:r>
            <a:r>
              <a:rPr lang="ja-JP" altLang="en-US" b="1" dirty="0">
                <a:latin typeface="メイリオ" panose="020B0604030504040204" pitchFamily="50" charset="-128"/>
                <a:ea typeface="メイリオ" panose="020B0604030504040204" pitchFamily="50" charset="-128"/>
              </a:rPr>
              <a:t>や、ネット上に掲載して</a:t>
            </a:r>
            <a:r>
              <a:rPr lang="ja-JP" altLang="en-US" b="1" dirty="0">
                <a:solidFill>
                  <a:srgbClr val="00B050"/>
                </a:solidFill>
                <a:latin typeface="メイリオ" panose="020B0604030504040204" pitchFamily="50" charset="-128"/>
                <a:ea typeface="メイリオ" panose="020B0604030504040204" pitchFamily="50" charset="-128"/>
              </a:rPr>
              <a:t>誰でもアクセスできる状態にすること</a:t>
            </a:r>
            <a:r>
              <a:rPr lang="ja-JP" altLang="en-US" b="1" dirty="0">
                <a:latin typeface="メイリオ" panose="020B0604030504040204" pitchFamily="50" charset="-128"/>
                <a:ea typeface="メイリオ" panose="020B0604030504040204" pitchFamily="50" charset="-128"/>
              </a:rPr>
              <a:t>などは、</a:t>
            </a:r>
            <a:r>
              <a:rPr lang="ja-JP" altLang="en-US" b="1" dirty="0">
                <a:solidFill>
                  <a:srgbClr val="00B050"/>
                </a:solidFill>
                <a:latin typeface="メイリオ" panose="020B0604030504040204" pitchFamily="50" charset="-128"/>
                <a:ea typeface="メイリオ" panose="020B0604030504040204" pitchFamily="50" charset="-128"/>
              </a:rPr>
              <a:t>著作権侵害になる可能性</a:t>
            </a:r>
            <a:r>
              <a:rPr lang="ja-JP" altLang="en-US" b="1" dirty="0">
                <a:latin typeface="メイリオ" panose="020B0604030504040204" pitchFamily="50" charset="-128"/>
                <a:ea typeface="メイリオ" panose="020B0604030504040204" pitchFamily="50" charset="-128"/>
              </a:rPr>
              <a:t>があります。</a:t>
            </a:r>
            <a:endParaRPr lang="en-US" altLang="ja-JP" b="1" dirty="0">
              <a:latin typeface="メイリオ" panose="020B0604030504040204" pitchFamily="50" charset="-128"/>
              <a:ea typeface="メイリオ" panose="020B0604030504040204" pitchFamily="50" charset="-128"/>
            </a:endParaRPr>
          </a:p>
          <a:p>
            <a:endParaRPr lang="en-US" altLang="ja-JP" sz="9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新聞や雑誌などの記事にも多くの場合著作権があり、</a:t>
            </a:r>
            <a:r>
              <a:rPr lang="ja-JP" altLang="en-US" b="1" dirty="0">
                <a:solidFill>
                  <a:srgbClr val="00B050"/>
                </a:solidFill>
                <a:latin typeface="メイリオ" panose="020B0604030504040204" pitchFamily="50" charset="-128"/>
                <a:ea typeface="メイリオ" panose="020B0604030504040204" pitchFamily="50" charset="-128"/>
              </a:rPr>
              <a:t>引用の範囲を越えて掲載する</a:t>
            </a:r>
            <a:r>
              <a:rPr lang="ja-JP" altLang="en-US" b="1" dirty="0">
                <a:latin typeface="メイリオ" panose="020B0604030504040204" pitchFamily="50" charset="-128"/>
                <a:ea typeface="メイリオ" panose="020B0604030504040204" pitchFamily="50" charset="-128"/>
              </a:rPr>
              <a:t>と</a:t>
            </a:r>
            <a:r>
              <a:rPr lang="ja-JP" altLang="en-US" b="1" dirty="0">
                <a:solidFill>
                  <a:srgbClr val="00B050"/>
                </a:solidFill>
                <a:latin typeface="メイリオ" panose="020B0604030504040204" pitchFamily="50" charset="-128"/>
                <a:ea typeface="メイリオ" panose="020B0604030504040204" pitchFamily="50" charset="-128"/>
              </a:rPr>
              <a:t>著作権侵害</a:t>
            </a:r>
            <a:r>
              <a:rPr lang="ja-JP" altLang="en-US" b="1" dirty="0">
                <a:latin typeface="メイリオ" panose="020B0604030504040204" pitchFamily="50" charset="-128"/>
                <a:ea typeface="メイリオ" panose="020B0604030504040204" pitchFamily="50" charset="-128"/>
              </a:rPr>
              <a:t>にあたるため、情報を発信する際は注意しましょう。</a:t>
            </a:r>
          </a:p>
        </p:txBody>
      </p:sp>
      <p:sp>
        <p:nvSpPr>
          <p:cNvPr id="22" name="タイトル 1">
            <a:extLst>
              <a:ext uri="{FF2B5EF4-FFF2-40B4-BE49-F238E27FC236}">
                <a16:creationId xmlns:a16="http://schemas.microsoft.com/office/drawing/2014/main" id="{ED575F1F-2EDB-4068-9399-836D44EFDEC1}"/>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287221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C3BD-51CD-7445-5B5C-766E021E84DE}"/>
            </a:ext>
          </a:extLst>
        </p:cNvPr>
        <p:cNvGrpSpPr/>
        <p:nvPr/>
      </p:nvGrpSpPr>
      <p:grpSpPr>
        <a:xfrm>
          <a:off x="0" y="0"/>
          <a:ext cx="0" cy="0"/>
          <a:chOff x="0" y="0"/>
          <a:chExt cx="0" cy="0"/>
        </a:xfrm>
      </p:grpSpPr>
      <p:pic>
        <p:nvPicPr>
          <p:cNvPr id="18" name="図 17">
            <a:extLst>
              <a:ext uri="{FF2B5EF4-FFF2-40B4-BE49-F238E27FC236}">
                <a16:creationId xmlns:a16="http://schemas.microsoft.com/office/drawing/2014/main" id="{EA16F73C-2E16-BFF2-374E-157BAEF510DD}"/>
              </a:ext>
            </a:extLst>
          </p:cNvPr>
          <p:cNvPicPr>
            <a:picLocks noChangeAspect="1"/>
          </p:cNvPicPr>
          <p:nvPr/>
        </p:nvPicPr>
        <p:blipFill>
          <a:blip r:embed="rId4"/>
          <a:stretch>
            <a:fillRect/>
          </a:stretch>
        </p:blipFill>
        <p:spPr>
          <a:xfrm>
            <a:off x="4763816" y="3150392"/>
            <a:ext cx="1036560" cy="1303055"/>
          </a:xfrm>
          <a:prstGeom prst="rect">
            <a:avLst/>
          </a:prstGeom>
        </p:spPr>
      </p:pic>
      <p:graphicFrame>
        <p:nvGraphicFramePr>
          <p:cNvPr id="7" name="オブジェクト 6" hidden="1">
            <a:extLst>
              <a:ext uri="{FF2B5EF4-FFF2-40B4-BE49-F238E27FC236}">
                <a16:creationId xmlns:a16="http://schemas.microsoft.com/office/drawing/2014/main" id="{86D67AD1-5A60-749F-3EEF-4D6CE19470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86D67AD1-5A60-749F-3EEF-4D6CE19470D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78BB6998-0EC7-D696-93FB-76CCA1E71B32}"/>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grpSp>
        <p:nvGrpSpPr>
          <p:cNvPr id="3" name="グループ化 2">
            <a:extLst>
              <a:ext uri="{FF2B5EF4-FFF2-40B4-BE49-F238E27FC236}">
                <a16:creationId xmlns:a16="http://schemas.microsoft.com/office/drawing/2014/main" id="{D9B011C1-7460-4213-9555-CAE49604E006}"/>
              </a:ext>
            </a:extLst>
          </p:cNvPr>
          <p:cNvGrpSpPr/>
          <p:nvPr/>
        </p:nvGrpSpPr>
        <p:grpSpPr>
          <a:xfrm>
            <a:off x="829783" y="2310387"/>
            <a:ext cx="2833906" cy="1563448"/>
            <a:chOff x="2267744" y="1900316"/>
            <a:chExt cx="6192688" cy="1890404"/>
          </a:xfrm>
        </p:grpSpPr>
        <p:sp>
          <p:nvSpPr>
            <p:cNvPr id="5" name="吹き出し: 角を丸めた四角形 4">
              <a:extLst>
                <a:ext uri="{FF2B5EF4-FFF2-40B4-BE49-F238E27FC236}">
                  <a16:creationId xmlns:a16="http://schemas.microsoft.com/office/drawing/2014/main" id="{9ACA45DB-71AB-0908-3B25-DB14186518D2}"/>
                </a:ext>
              </a:extLst>
            </p:cNvPr>
            <p:cNvSpPr/>
            <p:nvPr/>
          </p:nvSpPr>
          <p:spPr>
            <a:xfrm>
              <a:off x="2267744" y="1900316"/>
              <a:ext cx="5840906" cy="1890404"/>
            </a:xfrm>
            <a:prstGeom prst="wedgeRoundRectCallout">
              <a:avLst>
                <a:gd name="adj1" fmla="val 61564"/>
                <a:gd name="adj2" fmla="val 21903"/>
                <a:gd name="adj3" fmla="val 16667"/>
              </a:avLst>
            </a:prstGeom>
            <a:solidFill>
              <a:srgbClr val="FF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56C777AA-EE0B-E172-7C4A-6DFDFE943134}"/>
                </a:ext>
              </a:extLst>
            </p:cNvPr>
            <p:cNvSpPr txBox="1"/>
            <p:nvPr/>
          </p:nvSpPr>
          <p:spPr>
            <a:xfrm>
              <a:off x="2339751" y="2227272"/>
              <a:ext cx="6120681" cy="1236492"/>
            </a:xfrm>
            <a:prstGeom prst="rect">
              <a:avLst/>
            </a:prstGeom>
            <a:noFill/>
          </p:spPr>
          <p:txBody>
            <a:bodyPr wrap="square" anchor="ctr">
              <a:spAutoFit/>
            </a:bodyPr>
            <a:lstStyle/>
            <a:p>
              <a:pPr>
                <a:lnSpc>
                  <a:spcPct val="130000"/>
                </a:lnSpc>
              </a:pPr>
              <a:r>
                <a:rPr lang="ja-JP" altLang="en-US" sz="1600" b="1" u="sng" dirty="0">
                  <a:solidFill>
                    <a:srgbClr val="009650"/>
                  </a:solidFill>
                  <a:latin typeface="メイリオ" panose="020B0604030504040204" pitchFamily="50" charset="-128"/>
                  <a:ea typeface="メイリオ" panose="020B0604030504040204" pitchFamily="50" charset="-128"/>
                </a:rPr>
                <a:t>事例</a:t>
              </a:r>
              <a:r>
                <a:rPr lang="en-US" altLang="ja-JP" sz="1600" b="1" u="sng" dirty="0">
                  <a:solidFill>
                    <a:srgbClr val="009650"/>
                  </a:solidFill>
                  <a:latin typeface="メイリオ" panose="020B0604030504040204" pitchFamily="50" charset="-128"/>
                  <a:ea typeface="メイリオ" panose="020B0604030504040204" pitchFamily="50" charset="-128"/>
                </a:rPr>
                <a:t>.</a:t>
              </a:r>
              <a:r>
                <a:rPr lang="ja-JP" altLang="en-US" sz="1600" b="1" u="sng" dirty="0">
                  <a:solidFill>
                    <a:srgbClr val="009650"/>
                  </a:solidFill>
                  <a:latin typeface="メイリオ" panose="020B0604030504040204" pitchFamily="50" charset="-128"/>
                  <a:ea typeface="メイリオ" panose="020B0604030504040204" pitchFamily="50" charset="-128"/>
                </a:rPr>
                <a:t>１</a:t>
              </a:r>
            </a:p>
            <a:p>
              <a:pPr>
                <a:lnSpc>
                  <a:spcPct val="130000"/>
                </a:lnSpc>
              </a:pPr>
              <a:r>
                <a:rPr lang="ja-JP" altLang="en-US" sz="1400" b="1" dirty="0">
                  <a:latin typeface="メイリオ" panose="020B0604030504040204" pitchFamily="50" charset="-128"/>
                  <a:ea typeface="メイリオ" panose="020B0604030504040204" pitchFamily="50" charset="-128"/>
                </a:rPr>
                <a:t>自分が映っている写真を、断りなく家族や友人の</a:t>
              </a:r>
              <a:r>
                <a:rPr lang="en-US" altLang="ja-JP" sz="1400" b="1" dirty="0">
                  <a:latin typeface="メイリオ" panose="020B0604030504040204" pitchFamily="50" charset="-128"/>
                  <a:ea typeface="メイリオ" panose="020B0604030504040204" pitchFamily="50" charset="-128"/>
                </a:rPr>
                <a:t>SNS</a:t>
              </a:r>
              <a:r>
                <a:rPr lang="ja-JP" altLang="en-US" sz="1400" b="1" dirty="0">
                  <a:latin typeface="メイリオ" panose="020B0604030504040204" pitchFamily="50" charset="-128"/>
                  <a:ea typeface="メイリオ" panose="020B0604030504040204" pitchFamily="50" charset="-128"/>
                </a:rPr>
                <a:t>に投稿されて嫌な気持ちになった。</a:t>
              </a:r>
            </a:p>
          </p:txBody>
        </p:sp>
      </p:grpSp>
      <p:grpSp>
        <p:nvGrpSpPr>
          <p:cNvPr id="12" name="グループ化 11">
            <a:extLst>
              <a:ext uri="{FF2B5EF4-FFF2-40B4-BE49-F238E27FC236}">
                <a16:creationId xmlns:a16="http://schemas.microsoft.com/office/drawing/2014/main" id="{E97F45DB-0279-4270-8EF2-023362CB1176}"/>
              </a:ext>
            </a:extLst>
          </p:cNvPr>
          <p:cNvGrpSpPr/>
          <p:nvPr/>
        </p:nvGrpSpPr>
        <p:grpSpPr>
          <a:xfrm>
            <a:off x="388530" y="1311571"/>
            <a:ext cx="2333680" cy="579716"/>
            <a:chOff x="607199" y="4616222"/>
            <a:chExt cx="2333680" cy="579716"/>
          </a:xfrm>
        </p:grpSpPr>
        <p:sp>
          <p:nvSpPr>
            <p:cNvPr id="13" name="Rectangle 1">
              <a:extLst>
                <a:ext uri="{FF2B5EF4-FFF2-40B4-BE49-F238E27FC236}">
                  <a16:creationId xmlns:a16="http://schemas.microsoft.com/office/drawing/2014/main" id="{0BBBCA5A-60A8-41EF-B7A2-BFF9498B6613}"/>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肖像権侵害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4" name="図 13">
              <a:extLst>
                <a:ext uri="{FF2B5EF4-FFF2-40B4-BE49-F238E27FC236}">
                  <a16:creationId xmlns:a16="http://schemas.microsoft.com/office/drawing/2014/main" id="{56B40CD8-0DC2-4A77-9B3E-F923BBB3ABA5}"/>
                </a:ext>
              </a:extLst>
            </p:cNvPr>
            <p:cNvPicPr>
              <a:picLocks noChangeAspect="1"/>
            </p:cNvPicPr>
            <p:nvPr/>
          </p:nvPicPr>
          <p:blipFill>
            <a:blip r:embed="rId7"/>
            <a:stretch>
              <a:fillRect/>
            </a:stretch>
          </p:blipFill>
          <p:spPr>
            <a:xfrm>
              <a:off x="607199" y="4669960"/>
              <a:ext cx="637549" cy="525978"/>
            </a:xfrm>
            <a:prstGeom prst="rect">
              <a:avLst/>
            </a:prstGeom>
          </p:spPr>
        </p:pic>
      </p:grpSp>
      <p:sp>
        <p:nvSpPr>
          <p:cNvPr id="15" name="テキスト ボックス 14">
            <a:extLst>
              <a:ext uri="{FF2B5EF4-FFF2-40B4-BE49-F238E27FC236}">
                <a16:creationId xmlns:a16="http://schemas.microsoft.com/office/drawing/2014/main" id="{DA80B512-27B4-4D6D-9C48-25FB758FA7CE}"/>
              </a:ext>
            </a:extLst>
          </p:cNvPr>
          <p:cNvSpPr txBox="1"/>
          <p:nvPr/>
        </p:nvSpPr>
        <p:spPr>
          <a:xfrm>
            <a:off x="554951" y="1772989"/>
            <a:ext cx="8267038" cy="431657"/>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次は、どのような場合に肖像権侵害が起こりうるのか見てまし</a:t>
            </a:r>
            <a:r>
              <a:rPr lang="ja-JP" altLang="en-US" b="1" dirty="0" err="1">
                <a:latin typeface="メイリオ" panose="020B0604030504040204" pitchFamily="50" charset="-128"/>
                <a:ea typeface="メイリオ" panose="020B0604030504040204" pitchFamily="50" charset="-128"/>
              </a:rPr>
              <a:t>ょう</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E84B1A53-5EFD-4665-B3E0-70C1314C0CE4}"/>
              </a:ext>
            </a:extLst>
          </p:cNvPr>
          <p:cNvGrpSpPr/>
          <p:nvPr/>
        </p:nvGrpSpPr>
        <p:grpSpPr>
          <a:xfrm>
            <a:off x="374611" y="4089337"/>
            <a:ext cx="1440160" cy="461665"/>
            <a:chOff x="1641715" y="2924944"/>
            <a:chExt cx="1440160" cy="461665"/>
          </a:xfrm>
        </p:grpSpPr>
        <p:sp>
          <p:nvSpPr>
            <p:cNvPr id="17" name="四角形: 角を丸くする 16">
              <a:extLst>
                <a:ext uri="{FF2B5EF4-FFF2-40B4-BE49-F238E27FC236}">
                  <a16:creationId xmlns:a16="http://schemas.microsoft.com/office/drawing/2014/main" id="{25D693D1-9C06-47BC-9C9F-7BDFBBDE2552}"/>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F3661E9F-D6BA-4293-8447-43B37711ABC7}"/>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3" name="グループ化 22">
            <a:extLst>
              <a:ext uri="{FF2B5EF4-FFF2-40B4-BE49-F238E27FC236}">
                <a16:creationId xmlns:a16="http://schemas.microsoft.com/office/drawing/2014/main" id="{A4D12384-8423-475F-929B-4CF6246229D2}"/>
              </a:ext>
            </a:extLst>
          </p:cNvPr>
          <p:cNvGrpSpPr/>
          <p:nvPr/>
        </p:nvGrpSpPr>
        <p:grpSpPr>
          <a:xfrm>
            <a:off x="217214" y="4566947"/>
            <a:ext cx="8709572" cy="1851488"/>
            <a:chOff x="171566" y="4539085"/>
            <a:chExt cx="8709572" cy="1851488"/>
          </a:xfrm>
        </p:grpSpPr>
        <p:sp>
          <p:nvSpPr>
            <p:cNvPr id="24" name="テキスト ボックス 23">
              <a:extLst>
                <a:ext uri="{FF2B5EF4-FFF2-40B4-BE49-F238E27FC236}">
                  <a16:creationId xmlns:a16="http://schemas.microsoft.com/office/drawing/2014/main" id="{FBA5DFB0-ED4E-4DF2-9382-9E4C862B1156}"/>
                </a:ext>
              </a:extLst>
            </p:cNvPr>
            <p:cNvSpPr txBox="1"/>
            <p:nvPr/>
          </p:nvSpPr>
          <p:spPr>
            <a:xfrm>
              <a:off x="697326" y="4559302"/>
              <a:ext cx="8183812" cy="183127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人物の写真などは、</a:t>
              </a:r>
              <a:r>
                <a:rPr lang="ja-JP" altLang="en-US" b="1" dirty="0">
                  <a:solidFill>
                    <a:srgbClr val="00B050"/>
                  </a:solidFill>
                  <a:latin typeface="メイリオ" panose="020B0604030504040204" pitchFamily="50" charset="-128"/>
                  <a:ea typeface="メイリオ" panose="020B0604030504040204" pitchFamily="50" charset="-128"/>
                </a:rPr>
                <a:t>撮った人が著作権を有する</a:t>
              </a:r>
              <a:r>
                <a:rPr lang="ja-JP" altLang="en-US" b="1" dirty="0">
                  <a:latin typeface="メイリオ" panose="020B0604030504040204" pitchFamily="50" charset="-128"/>
                  <a:ea typeface="メイリオ" panose="020B0604030504040204" pitchFamily="50" charset="-128"/>
                </a:rPr>
                <a:t>だけでなく、</a:t>
              </a:r>
              <a:r>
                <a:rPr lang="ja-JP" altLang="en-US" b="1" dirty="0">
                  <a:solidFill>
                    <a:srgbClr val="00B050"/>
                  </a:solidFill>
                  <a:latin typeface="メイリオ" panose="020B0604030504040204" pitchFamily="50" charset="-128"/>
                  <a:ea typeface="メイリオ" panose="020B0604030504040204" pitchFamily="50" charset="-128"/>
                </a:rPr>
                <a:t>写っている人に肖像権があります</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などで公開・投稿をする場合には、これらの</a:t>
              </a:r>
              <a:r>
                <a:rPr lang="ja-JP" altLang="en-US" b="1" dirty="0">
                  <a:solidFill>
                    <a:srgbClr val="00B050"/>
                  </a:solidFill>
                  <a:latin typeface="メイリオ" panose="020B0604030504040204" pitchFamily="50" charset="-128"/>
                  <a:ea typeface="メイリオ" panose="020B0604030504040204" pitchFamily="50" charset="-128"/>
                </a:rPr>
                <a:t>権利者の許可が必要になる場合があります</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spcBef>
                  <a:spcPts val="600"/>
                </a:spcBef>
              </a:pPr>
              <a:r>
                <a:rPr lang="ja-JP" altLang="en-US" b="1" dirty="0">
                  <a:solidFill>
                    <a:srgbClr val="00B050"/>
                  </a:solidFill>
                  <a:latin typeface="メイリオ" panose="020B0604030504040204" pitchFamily="50" charset="-128"/>
                  <a:ea typeface="メイリオ" panose="020B0604030504040204" pitchFamily="50" charset="-128"/>
                </a:rPr>
                <a:t>自分の子ども・孫の写真</a:t>
              </a:r>
              <a:r>
                <a:rPr lang="ja-JP" altLang="en-US" b="1" dirty="0">
                  <a:latin typeface="メイリオ" panose="020B0604030504040204" pitchFamily="50" charset="-128"/>
                  <a:ea typeface="メイリオ" panose="020B0604030504040204" pitchFamily="50" charset="-128"/>
                </a:rPr>
                <a:t>であっても、子どもの</a:t>
              </a:r>
              <a:r>
                <a:rPr lang="ja-JP" altLang="en-US" b="1" dirty="0">
                  <a:solidFill>
                    <a:srgbClr val="00B050"/>
                  </a:solidFill>
                  <a:latin typeface="メイリオ" panose="020B0604030504040204" pitchFamily="50" charset="-128"/>
                  <a:ea typeface="メイリオ" panose="020B0604030504040204" pitchFamily="50" charset="-128"/>
                </a:rPr>
                <a:t>意思や気持ちを尊重</a:t>
              </a:r>
              <a:r>
                <a:rPr lang="ja-JP" altLang="en-US" b="1" dirty="0">
                  <a:latin typeface="メイリオ" panose="020B0604030504040204" pitchFamily="50" charset="-128"/>
                  <a:ea typeface="メイリオ" panose="020B0604030504040204" pitchFamily="50" charset="-128"/>
                </a:rPr>
                <a:t>しましょう。子どもが幼く、</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で公開されることの意味を真に理解できない場合もあります。子どもの将来に悪影響を与えないよう</a:t>
              </a:r>
              <a:r>
                <a:rPr lang="ja-JP" altLang="en-US" b="1" dirty="0">
                  <a:solidFill>
                    <a:srgbClr val="00B050"/>
                  </a:solidFill>
                  <a:latin typeface="メイリオ" panose="020B0604030504040204" pitchFamily="50" charset="-128"/>
                  <a:ea typeface="メイリオ" panose="020B0604030504040204" pitchFamily="50" charset="-128"/>
                </a:rPr>
                <a:t>慎重に判断</a:t>
              </a:r>
              <a:r>
                <a:rPr lang="ja-JP" altLang="en-US" b="1" dirty="0">
                  <a:latin typeface="メイリオ" panose="020B0604030504040204" pitchFamily="50" charset="-128"/>
                  <a:ea typeface="メイリオ" panose="020B0604030504040204" pitchFamily="50" charset="-128"/>
                </a:rPr>
                <a:t>しましょう。</a:t>
              </a:r>
            </a:p>
          </p:txBody>
        </p:sp>
        <p:pic>
          <p:nvPicPr>
            <p:cNvPr id="25" name="図 24">
              <a:extLst>
                <a:ext uri="{FF2B5EF4-FFF2-40B4-BE49-F238E27FC236}">
                  <a16:creationId xmlns:a16="http://schemas.microsoft.com/office/drawing/2014/main" id="{4C28E0FD-6DB1-4734-AE93-CD647BC73524}"/>
                </a:ext>
              </a:extLst>
            </p:cNvPr>
            <p:cNvPicPr>
              <a:picLocks noChangeAspect="1"/>
            </p:cNvPicPr>
            <p:nvPr/>
          </p:nvPicPr>
          <p:blipFill>
            <a:blip r:embed="rId8"/>
            <a:stretch>
              <a:fillRect/>
            </a:stretch>
          </p:blipFill>
          <p:spPr>
            <a:xfrm>
              <a:off x="197906" y="4539085"/>
              <a:ext cx="719282" cy="710242"/>
            </a:xfrm>
            <a:prstGeom prst="rect">
              <a:avLst/>
            </a:prstGeom>
          </p:spPr>
        </p:pic>
        <p:pic>
          <p:nvPicPr>
            <p:cNvPr id="26" name="図 25">
              <a:extLst>
                <a:ext uri="{FF2B5EF4-FFF2-40B4-BE49-F238E27FC236}">
                  <a16:creationId xmlns:a16="http://schemas.microsoft.com/office/drawing/2014/main" id="{B2F7705F-7E6A-4C91-89F1-4E9CC2C6BC34}"/>
                </a:ext>
              </a:extLst>
            </p:cNvPr>
            <p:cNvPicPr>
              <a:picLocks noChangeAspect="1"/>
            </p:cNvPicPr>
            <p:nvPr/>
          </p:nvPicPr>
          <p:blipFill>
            <a:blip r:embed="rId8"/>
            <a:stretch>
              <a:fillRect/>
            </a:stretch>
          </p:blipFill>
          <p:spPr>
            <a:xfrm>
              <a:off x="171566" y="5464829"/>
              <a:ext cx="719282" cy="710242"/>
            </a:xfrm>
            <a:prstGeom prst="rect">
              <a:avLst/>
            </a:prstGeom>
          </p:spPr>
        </p:pic>
      </p:grpSp>
      <p:pic>
        <p:nvPicPr>
          <p:cNvPr id="27" name="図 26" descr="アイコン&#10;&#10;自動的に生成された説明">
            <a:extLst>
              <a:ext uri="{FF2B5EF4-FFF2-40B4-BE49-F238E27FC236}">
                <a16:creationId xmlns:a16="http://schemas.microsoft.com/office/drawing/2014/main" id="{CF83171D-BD10-4304-ABF5-0EA34F8DFD80}"/>
              </a:ext>
            </a:extLst>
          </p:cNvPr>
          <p:cNvPicPr>
            <a:picLocks noChangeAspect="1"/>
          </p:cNvPicPr>
          <p:nvPr/>
        </p:nvPicPr>
        <p:blipFill>
          <a:blip r:embed="rId9"/>
          <a:stretch>
            <a:fillRect/>
          </a:stretch>
        </p:blipFill>
        <p:spPr>
          <a:xfrm>
            <a:off x="3683696" y="3014554"/>
            <a:ext cx="1080120" cy="1438893"/>
          </a:xfrm>
          <a:prstGeom prst="rect">
            <a:avLst/>
          </a:prstGeom>
        </p:spPr>
      </p:pic>
      <p:grpSp>
        <p:nvGrpSpPr>
          <p:cNvPr id="28" name="グループ化 27">
            <a:extLst>
              <a:ext uri="{FF2B5EF4-FFF2-40B4-BE49-F238E27FC236}">
                <a16:creationId xmlns:a16="http://schemas.microsoft.com/office/drawing/2014/main" id="{32A77B7A-A8E4-4BA0-B63B-1FF17AB3DE63}"/>
              </a:ext>
            </a:extLst>
          </p:cNvPr>
          <p:cNvGrpSpPr/>
          <p:nvPr/>
        </p:nvGrpSpPr>
        <p:grpSpPr>
          <a:xfrm>
            <a:off x="6007653" y="2218368"/>
            <a:ext cx="2833906" cy="1890404"/>
            <a:chOff x="2267744" y="1900316"/>
            <a:chExt cx="6192688" cy="1890404"/>
          </a:xfrm>
        </p:grpSpPr>
        <p:sp>
          <p:nvSpPr>
            <p:cNvPr id="29" name="吹き出し: 角を丸めた四角形 28">
              <a:extLst>
                <a:ext uri="{FF2B5EF4-FFF2-40B4-BE49-F238E27FC236}">
                  <a16:creationId xmlns:a16="http://schemas.microsoft.com/office/drawing/2014/main" id="{2A912256-96A3-4041-848A-BE0053F595FC}"/>
                </a:ext>
              </a:extLst>
            </p:cNvPr>
            <p:cNvSpPr/>
            <p:nvPr/>
          </p:nvSpPr>
          <p:spPr>
            <a:xfrm>
              <a:off x="2267744" y="1900316"/>
              <a:ext cx="5840906" cy="1890404"/>
            </a:xfrm>
            <a:prstGeom prst="wedgeRoundRectCallout">
              <a:avLst>
                <a:gd name="adj1" fmla="val -61437"/>
                <a:gd name="adj2" fmla="val 26795"/>
                <a:gd name="adj3" fmla="val 16667"/>
              </a:avLst>
            </a:prstGeom>
            <a:solidFill>
              <a:srgbClr val="FF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FDF80D0A-17A4-4D01-B0F8-DC3050B96E19}"/>
                </a:ext>
              </a:extLst>
            </p:cNvPr>
            <p:cNvSpPr txBox="1"/>
            <p:nvPr/>
          </p:nvSpPr>
          <p:spPr>
            <a:xfrm>
              <a:off x="2339751" y="1947195"/>
              <a:ext cx="6120681" cy="1796646"/>
            </a:xfrm>
            <a:prstGeom prst="rect">
              <a:avLst/>
            </a:prstGeom>
            <a:noFill/>
          </p:spPr>
          <p:txBody>
            <a:bodyPr wrap="square" anchor="ctr">
              <a:spAutoFit/>
            </a:bodyPr>
            <a:lstStyle/>
            <a:p>
              <a:pPr>
                <a:lnSpc>
                  <a:spcPct val="130000"/>
                </a:lnSpc>
              </a:pPr>
              <a:r>
                <a:rPr lang="ja-JP" altLang="en-US" sz="1600" b="1" u="sng" dirty="0">
                  <a:solidFill>
                    <a:srgbClr val="009650"/>
                  </a:solidFill>
                  <a:latin typeface="メイリオ" panose="020B0604030504040204" pitchFamily="50" charset="-128"/>
                  <a:ea typeface="メイリオ" panose="020B0604030504040204" pitchFamily="50" charset="-128"/>
                </a:rPr>
                <a:t>事例</a:t>
              </a:r>
              <a:r>
                <a:rPr lang="en-US" altLang="ja-JP" sz="1600" b="1" u="sng" dirty="0">
                  <a:solidFill>
                    <a:srgbClr val="009650"/>
                  </a:solidFill>
                  <a:latin typeface="メイリオ" panose="020B0604030504040204" pitchFamily="50" charset="-128"/>
                  <a:ea typeface="メイリオ" panose="020B0604030504040204" pitchFamily="50" charset="-128"/>
                </a:rPr>
                <a:t>.</a:t>
              </a:r>
              <a:r>
                <a:rPr lang="ja-JP" altLang="en-US" sz="1600" b="1" u="sng" dirty="0">
                  <a:solidFill>
                    <a:srgbClr val="009650"/>
                  </a:solidFill>
                  <a:latin typeface="メイリオ" panose="020B0604030504040204" pitchFamily="50" charset="-128"/>
                  <a:ea typeface="メイリオ" panose="020B0604030504040204" pitchFamily="50" charset="-128"/>
                </a:rPr>
                <a:t>２</a:t>
              </a:r>
            </a:p>
            <a:p>
              <a:pPr>
                <a:lnSpc>
                  <a:spcPct val="130000"/>
                </a:lnSpc>
              </a:pPr>
              <a:r>
                <a:rPr lang="ja-JP" altLang="en-US" sz="1400" b="1" dirty="0">
                  <a:latin typeface="メイリオ" panose="020B0604030504040204" pitchFamily="50" charset="-128"/>
                  <a:ea typeface="メイリオ" panose="020B0604030504040204" pitchFamily="50" charset="-128"/>
                </a:rPr>
                <a:t>成長記録として、赤ちゃんのころからずっとインターネットに投稿してきた写真を、はずかしいから削除してほしいと子どもにいわれた。</a:t>
              </a:r>
            </a:p>
          </p:txBody>
        </p:sp>
      </p:grpSp>
      <p:sp>
        <p:nvSpPr>
          <p:cNvPr id="31" name="タイトル 1">
            <a:extLst>
              <a:ext uri="{FF2B5EF4-FFF2-40B4-BE49-F238E27FC236}">
                <a16:creationId xmlns:a16="http://schemas.microsoft.com/office/drawing/2014/main" id="{EF2D6867-031E-41C7-BFAE-2566E1857811}"/>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3605557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pic>
        <p:nvPicPr>
          <p:cNvPr id="12" name="図 11" descr="ロゴ&#10;&#10;自動的に生成された説明">
            <a:extLst>
              <a:ext uri="{FF2B5EF4-FFF2-40B4-BE49-F238E27FC236}">
                <a16:creationId xmlns:a16="http://schemas.microsoft.com/office/drawing/2014/main" id="{3C975771-F136-2758-CECC-C71BD0CD100D}"/>
              </a:ext>
            </a:extLst>
          </p:cNvPr>
          <p:cNvPicPr>
            <a:picLocks noChangeAspect="1"/>
          </p:cNvPicPr>
          <p:nvPr/>
        </p:nvPicPr>
        <p:blipFill>
          <a:blip r:embed="rId6"/>
          <a:stretch>
            <a:fillRect/>
          </a:stretch>
        </p:blipFill>
        <p:spPr>
          <a:xfrm>
            <a:off x="6774823" y="3302607"/>
            <a:ext cx="1368152" cy="1323028"/>
          </a:xfrm>
          <a:prstGeom prst="rect">
            <a:avLst/>
          </a:prstGeom>
        </p:spPr>
      </p:pic>
      <p:grpSp>
        <p:nvGrpSpPr>
          <p:cNvPr id="5" name="グループ化 4">
            <a:extLst>
              <a:ext uri="{FF2B5EF4-FFF2-40B4-BE49-F238E27FC236}">
                <a16:creationId xmlns:a16="http://schemas.microsoft.com/office/drawing/2014/main" id="{8F839BFE-3A54-4E4D-B5C1-AECDBD5D0F04}"/>
              </a:ext>
            </a:extLst>
          </p:cNvPr>
          <p:cNvGrpSpPr/>
          <p:nvPr/>
        </p:nvGrpSpPr>
        <p:grpSpPr>
          <a:xfrm>
            <a:off x="356536" y="2295108"/>
            <a:ext cx="6264696" cy="1935369"/>
            <a:chOff x="611560" y="1989055"/>
            <a:chExt cx="6264696" cy="1935369"/>
          </a:xfrm>
        </p:grpSpPr>
        <p:sp>
          <p:nvSpPr>
            <p:cNvPr id="3" name="吹き出し: 角を丸めた四角形 2">
              <a:extLst>
                <a:ext uri="{FF2B5EF4-FFF2-40B4-BE49-F238E27FC236}">
                  <a16:creationId xmlns:a16="http://schemas.microsoft.com/office/drawing/2014/main" id="{904C8633-85E3-857A-749F-0DAF9BF415B1}"/>
                </a:ext>
              </a:extLst>
            </p:cNvPr>
            <p:cNvSpPr/>
            <p:nvPr/>
          </p:nvSpPr>
          <p:spPr>
            <a:xfrm>
              <a:off x="611560" y="1989055"/>
              <a:ext cx="6264696" cy="1935369"/>
            </a:xfrm>
            <a:prstGeom prst="wedgeRoundRectCallout">
              <a:avLst>
                <a:gd name="adj1" fmla="val 56826"/>
                <a:gd name="adj2" fmla="val 34271"/>
                <a:gd name="adj3"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002F87F1-791E-3CF4-5D2A-704BC0D3ABEE}"/>
                </a:ext>
              </a:extLst>
            </p:cNvPr>
            <p:cNvSpPr txBox="1"/>
            <p:nvPr/>
          </p:nvSpPr>
          <p:spPr>
            <a:xfrm>
              <a:off x="938592" y="2011461"/>
              <a:ext cx="5616624" cy="1872051"/>
            </a:xfrm>
            <a:prstGeom prst="rect">
              <a:avLst/>
            </a:prstGeom>
            <a:noFill/>
          </p:spPr>
          <p:txBody>
            <a:bodyPr wrap="square" anchor="ctr">
              <a:spAutoFit/>
            </a:bodyPr>
            <a:lstStyle/>
            <a:p>
              <a:pPr>
                <a:lnSpc>
                  <a:spcPct val="130000"/>
                </a:lnSpc>
              </a:pPr>
              <a:r>
                <a:rPr lang="ja-JP" altLang="en-US" b="1" u="sng" dirty="0">
                  <a:solidFill>
                    <a:srgbClr val="009650"/>
                  </a:solidFill>
                  <a:latin typeface="メイリオ" panose="020B0604030504040204" pitchFamily="50" charset="-128"/>
                  <a:ea typeface="メイリオ" panose="020B0604030504040204" pitchFamily="50" charset="-128"/>
                </a:rPr>
                <a:t>事例</a:t>
              </a:r>
              <a:r>
                <a:rPr lang="en-US" altLang="ja-JP" b="1" u="sng" dirty="0">
                  <a:solidFill>
                    <a:srgbClr val="009650"/>
                  </a:solidFill>
                  <a:latin typeface="メイリオ" panose="020B0604030504040204" pitchFamily="50" charset="-128"/>
                  <a:ea typeface="メイリオ" panose="020B0604030504040204" pitchFamily="50" charset="-128"/>
                </a:rPr>
                <a:t>.1</a:t>
              </a:r>
            </a:p>
            <a:p>
              <a:pPr>
                <a:lnSpc>
                  <a:spcPct val="130000"/>
                </a:lnSpc>
              </a:pPr>
              <a:r>
                <a:rPr lang="ja-JP" altLang="en-US" b="1" dirty="0">
                  <a:latin typeface="メイリオ" panose="020B0604030504040204" pitchFamily="50" charset="-128"/>
                  <a:ea typeface="メイリオ" panose="020B0604030504040204" pitchFamily="50" charset="-128"/>
                </a:rPr>
                <a:t>ソーシャルメディア上で、有名タレントが投稿した記事に対して悪口をいうコメントが殺到しているのを見かけた。悪口コメントは、もっともな内容だと思ったので、自分も拡散に協力した。</a:t>
              </a:r>
            </a:p>
          </p:txBody>
        </p:sp>
      </p:grpSp>
      <p:sp>
        <p:nvSpPr>
          <p:cNvPr id="15" name="テキスト ボックス 14">
            <a:extLst>
              <a:ext uri="{FF2B5EF4-FFF2-40B4-BE49-F238E27FC236}">
                <a16:creationId xmlns:a16="http://schemas.microsoft.com/office/drawing/2014/main" id="{C71590E6-A8DE-919A-9CB1-3C6F05DBDF6F}"/>
              </a:ext>
            </a:extLst>
          </p:cNvPr>
          <p:cNvSpPr txBox="1"/>
          <p:nvPr/>
        </p:nvSpPr>
        <p:spPr>
          <a:xfrm>
            <a:off x="755576" y="4867532"/>
            <a:ext cx="8064895" cy="143116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有名人であってもなくても、</a:t>
            </a:r>
            <a:r>
              <a:rPr lang="ja-JP" altLang="en-US" b="1" dirty="0">
                <a:solidFill>
                  <a:srgbClr val="00B050"/>
                </a:solidFill>
                <a:latin typeface="メイリオ" panose="020B0604030504040204" pitchFamily="50" charset="-128"/>
                <a:ea typeface="メイリオ" panose="020B0604030504040204" pitchFamily="50" charset="-128"/>
              </a:rPr>
              <a:t>誰かを傷つけるような書き込みの投稿</a:t>
            </a:r>
            <a:r>
              <a:rPr lang="ja-JP" altLang="en-US" b="1" dirty="0">
                <a:latin typeface="メイリオ" panose="020B0604030504040204" pitchFamily="50" charset="-128"/>
                <a:ea typeface="メイリオ" panose="020B0604030504040204" pitchFamily="50" charset="-128"/>
              </a:rPr>
              <a:t>や</a:t>
            </a:r>
            <a:r>
              <a:rPr lang="ja-JP" altLang="en-US" b="1" dirty="0">
                <a:solidFill>
                  <a:srgbClr val="00B050"/>
                </a:solidFill>
                <a:latin typeface="メイリオ" panose="020B0604030504040204" pitchFamily="50" charset="-128"/>
                <a:ea typeface="メイリオ" panose="020B0604030504040204" pitchFamily="50" charset="-128"/>
              </a:rPr>
              <a:t>再投稿による拡散・共有</a:t>
            </a:r>
            <a:r>
              <a:rPr lang="ja-JP" altLang="en-US" b="1" dirty="0">
                <a:latin typeface="メイリオ" panose="020B0604030504040204" pitchFamily="50" charset="-128"/>
                <a:ea typeface="メイリオ" panose="020B0604030504040204" pitchFamily="50" charset="-128"/>
              </a:rPr>
              <a:t>は</a:t>
            </a:r>
            <a:r>
              <a:rPr lang="ja-JP" altLang="en-US" b="1" dirty="0">
                <a:solidFill>
                  <a:srgbClr val="00B050"/>
                </a:solidFill>
                <a:latin typeface="メイリオ" panose="020B0604030504040204" pitchFamily="50" charset="-128"/>
                <a:ea typeface="メイリオ" panose="020B0604030504040204" pitchFamily="50" charset="-128"/>
              </a:rPr>
              <a:t>法律上の責任を問われる可能性</a:t>
            </a:r>
            <a:r>
              <a:rPr lang="ja-JP" altLang="en-US" b="1" dirty="0">
                <a:latin typeface="メイリオ" panose="020B0604030504040204" pitchFamily="50" charset="-128"/>
                <a:ea typeface="メイリオ" panose="020B0604030504040204" pitchFamily="50" charset="-128"/>
              </a:rPr>
              <a:t>があります。</a:t>
            </a:r>
            <a:endParaRPr lang="en-US" altLang="ja-JP"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再投稿：共感したり気に入ったりした情報をそのまま投稿して他者に広める行為。サービスにより「リツイート」「リグラム」「リポスト」とも呼ばれます</a:t>
            </a:r>
            <a:endParaRPr lang="en-US" altLang="ja-JP" sz="1400" b="1" dirty="0">
              <a:latin typeface="メイリオ" panose="020B0604030504040204" pitchFamily="50" charset="-128"/>
              <a:ea typeface="メイリオ" panose="020B0604030504040204" pitchFamily="50" charset="-128"/>
            </a:endParaRPr>
          </a:p>
          <a:p>
            <a:pPr>
              <a:spcBef>
                <a:spcPts val="600"/>
              </a:spcBef>
            </a:pPr>
            <a:r>
              <a:rPr lang="ja-JP" altLang="en-US" b="1" dirty="0">
                <a:solidFill>
                  <a:srgbClr val="00B050"/>
                </a:solidFill>
                <a:latin typeface="メイリオ" panose="020B0604030504040204" pitchFamily="50" charset="-128"/>
                <a:ea typeface="メイリオ" panose="020B0604030504040204" pitchFamily="50" charset="-128"/>
              </a:rPr>
              <a:t>匿名の投稿</a:t>
            </a:r>
            <a:r>
              <a:rPr lang="ja-JP" altLang="en-US" b="1" dirty="0">
                <a:latin typeface="メイリオ" panose="020B0604030504040204" pitchFamily="50" charset="-128"/>
                <a:ea typeface="メイリオ" panose="020B0604030504040204" pitchFamily="50" charset="-128"/>
              </a:rPr>
              <a:t>でも、多くの場合、投稿者は技術的に</a:t>
            </a:r>
            <a:r>
              <a:rPr lang="ja-JP" altLang="en-US" b="1" dirty="0">
                <a:solidFill>
                  <a:srgbClr val="00B050"/>
                </a:solidFill>
                <a:latin typeface="メイリオ" panose="020B0604030504040204" pitchFamily="50" charset="-128"/>
                <a:ea typeface="メイリオ" panose="020B0604030504040204" pitchFamily="50" charset="-128"/>
              </a:rPr>
              <a:t>特定することができます</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8F032807-4F43-4C20-9CEB-0728780C5099}"/>
              </a:ext>
            </a:extLst>
          </p:cNvPr>
          <p:cNvGrpSpPr/>
          <p:nvPr/>
        </p:nvGrpSpPr>
        <p:grpSpPr>
          <a:xfrm>
            <a:off x="356536" y="1295043"/>
            <a:ext cx="2729586" cy="579716"/>
            <a:chOff x="607199" y="4616222"/>
            <a:chExt cx="2729586" cy="579716"/>
          </a:xfrm>
        </p:grpSpPr>
        <p:sp>
          <p:nvSpPr>
            <p:cNvPr id="16" name="Rectangle 1">
              <a:extLst>
                <a:ext uri="{FF2B5EF4-FFF2-40B4-BE49-F238E27FC236}">
                  <a16:creationId xmlns:a16="http://schemas.microsoft.com/office/drawing/2014/main" id="{FEC991FB-17EF-44A8-AA50-58ADB94DDA2B}"/>
                </a:ext>
              </a:extLst>
            </p:cNvPr>
            <p:cNvSpPr>
              <a:spLocks noChangeArrowheads="1"/>
            </p:cNvSpPr>
            <p:nvPr/>
          </p:nvSpPr>
          <p:spPr bwMode="auto">
            <a:xfrm>
              <a:off x="1140126" y="4616222"/>
              <a:ext cx="219665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誹謗中傷</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炎上</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17" name="図 16">
              <a:extLst>
                <a:ext uri="{FF2B5EF4-FFF2-40B4-BE49-F238E27FC236}">
                  <a16:creationId xmlns:a16="http://schemas.microsoft.com/office/drawing/2014/main" id="{F2507C87-BA46-447D-8C01-E847AB563AF2}"/>
                </a:ext>
              </a:extLst>
            </p:cNvPr>
            <p:cNvPicPr>
              <a:picLocks noChangeAspect="1"/>
            </p:cNvPicPr>
            <p:nvPr/>
          </p:nvPicPr>
          <p:blipFill>
            <a:blip r:embed="rId7"/>
            <a:stretch>
              <a:fillRect/>
            </a:stretch>
          </p:blipFill>
          <p:spPr>
            <a:xfrm>
              <a:off x="607199" y="4669960"/>
              <a:ext cx="637549" cy="525978"/>
            </a:xfrm>
            <a:prstGeom prst="rect">
              <a:avLst/>
            </a:prstGeom>
          </p:spPr>
        </p:pic>
      </p:grpSp>
      <p:sp>
        <p:nvSpPr>
          <p:cNvPr id="18" name="テキスト ボックス 17">
            <a:extLst>
              <a:ext uri="{FF2B5EF4-FFF2-40B4-BE49-F238E27FC236}">
                <a16:creationId xmlns:a16="http://schemas.microsoft.com/office/drawing/2014/main" id="{ECB2892B-AE0A-4CBD-9914-9F669889DBEC}"/>
              </a:ext>
            </a:extLst>
          </p:cNvPr>
          <p:cNvSpPr txBox="1"/>
          <p:nvPr/>
        </p:nvSpPr>
        <p:spPr>
          <a:xfrm>
            <a:off x="510127" y="1791536"/>
            <a:ext cx="8267038" cy="431657"/>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最後に、どのような場合に誹謗中傷</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炎上が起こりうるのか見てましょう↓</a:t>
            </a:r>
            <a:endParaRPr lang="en-US" altLang="ja-JP" b="1" dirty="0">
              <a:latin typeface="メイリオ" panose="020B0604030504040204" pitchFamily="50" charset="-128"/>
              <a:ea typeface="メイリオ" panose="020B0604030504040204" pitchFamily="50" charset="-128"/>
            </a:endParaRPr>
          </a:p>
        </p:txBody>
      </p:sp>
      <p:grpSp>
        <p:nvGrpSpPr>
          <p:cNvPr id="19" name="グループ化 18">
            <a:extLst>
              <a:ext uri="{FF2B5EF4-FFF2-40B4-BE49-F238E27FC236}">
                <a16:creationId xmlns:a16="http://schemas.microsoft.com/office/drawing/2014/main" id="{A35436F2-5DCC-4136-9838-5B0FFE8B0C4F}"/>
              </a:ext>
            </a:extLst>
          </p:cNvPr>
          <p:cNvGrpSpPr/>
          <p:nvPr/>
        </p:nvGrpSpPr>
        <p:grpSpPr>
          <a:xfrm>
            <a:off x="417106" y="4314930"/>
            <a:ext cx="1440160" cy="461665"/>
            <a:chOff x="1641715" y="2924944"/>
            <a:chExt cx="1440160" cy="461665"/>
          </a:xfrm>
        </p:grpSpPr>
        <p:sp>
          <p:nvSpPr>
            <p:cNvPr id="20" name="四角形: 角を丸くする 19">
              <a:extLst>
                <a:ext uri="{FF2B5EF4-FFF2-40B4-BE49-F238E27FC236}">
                  <a16:creationId xmlns:a16="http://schemas.microsoft.com/office/drawing/2014/main" id="{99CEFF0A-ECBC-44D2-ACAE-0E7761E244DA}"/>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07BD8664-0239-4A21-BCD7-EC27CE4EE5E6}"/>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pic>
        <p:nvPicPr>
          <p:cNvPr id="22" name="図 21">
            <a:extLst>
              <a:ext uri="{FF2B5EF4-FFF2-40B4-BE49-F238E27FC236}">
                <a16:creationId xmlns:a16="http://schemas.microsoft.com/office/drawing/2014/main" id="{F92606D8-1239-4AEB-B43E-1A2D667ADBA0}"/>
              </a:ext>
            </a:extLst>
          </p:cNvPr>
          <p:cNvPicPr>
            <a:picLocks noChangeAspect="1"/>
          </p:cNvPicPr>
          <p:nvPr/>
        </p:nvPicPr>
        <p:blipFill>
          <a:blip r:embed="rId8"/>
          <a:stretch>
            <a:fillRect/>
          </a:stretch>
        </p:blipFill>
        <p:spPr>
          <a:xfrm>
            <a:off x="185877" y="4848987"/>
            <a:ext cx="719282" cy="710242"/>
          </a:xfrm>
          <a:prstGeom prst="rect">
            <a:avLst/>
          </a:prstGeom>
        </p:spPr>
      </p:pic>
      <p:pic>
        <p:nvPicPr>
          <p:cNvPr id="23" name="図 22">
            <a:extLst>
              <a:ext uri="{FF2B5EF4-FFF2-40B4-BE49-F238E27FC236}">
                <a16:creationId xmlns:a16="http://schemas.microsoft.com/office/drawing/2014/main" id="{338FD263-31C4-4629-B980-D8250315D80E}"/>
              </a:ext>
            </a:extLst>
          </p:cNvPr>
          <p:cNvPicPr>
            <a:picLocks noChangeAspect="1"/>
          </p:cNvPicPr>
          <p:nvPr/>
        </p:nvPicPr>
        <p:blipFill>
          <a:blip r:embed="rId8"/>
          <a:stretch>
            <a:fillRect/>
          </a:stretch>
        </p:blipFill>
        <p:spPr>
          <a:xfrm>
            <a:off x="186865" y="5841163"/>
            <a:ext cx="719282" cy="710242"/>
          </a:xfrm>
          <a:prstGeom prst="rect">
            <a:avLst/>
          </a:prstGeom>
        </p:spPr>
      </p:pic>
      <p:sp>
        <p:nvSpPr>
          <p:cNvPr id="24" name="タイトル 1">
            <a:extLst>
              <a:ext uri="{FF2B5EF4-FFF2-40B4-BE49-F238E27FC236}">
                <a16:creationId xmlns:a16="http://schemas.microsoft.com/office/drawing/2014/main" id="{FD30F097-3457-4F1A-8C3A-D4E1FEFB0443}"/>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2127619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B762-B059-738E-205E-B99764EBB863}"/>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0918CA8-3709-B50D-54DC-8EC20F6793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0918CA8-3709-B50D-54DC-8EC20F6793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03AB250C-9D98-A0C6-C704-127F125A3FF8}"/>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5" name="吹き出し: 角を丸めた四角形 4">
            <a:extLst>
              <a:ext uri="{FF2B5EF4-FFF2-40B4-BE49-F238E27FC236}">
                <a16:creationId xmlns:a16="http://schemas.microsoft.com/office/drawing/2014/main" id="{1A0E80C3-7194-033A-A01D-C21CBE219351}"/>
              </a:ext>
            </a:extLst>
          </p:cNvPr>
          <p:cNvSpPr/>
          <p:nvPr/>
        </p:nvSpPr>
        <p:spPr>
          <a:xfrm>
            <a:off x="2267744" y="1988840"/>
            <a:ext cx="6264696" cy="1440160"/>
          </a:xfrm>
          <a:prstGeom prst="wedgeRoundRectCallout">
            <a:avLst>
              <a:gd name="adj1" fmla="val -57973"/>
              <a:gd name="adj2" fmla="val 42633"/>
              <a:gd name="adj3" fmla="val 16667"/>
            </a:avLst>
          </a:prstGeom>
          <a:no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BB299F39-711B-FE45-4954-F9EC6542DBD3}"/>
              </a:ext>
            </a:extLst>
          </p:cNvPr>
          <p:cNvSpPr txBox="1"/>
          <p:nvPr/>
        </p:nvSpPr>
        <p:spPr>
          <a:xfrm>
            <a:off x="2339752" y="2132993"/>
            <a:ext cx="6120680" cy="1151854"/>
          </a:xfrm>
          <a:prstGeom prst="rect">
            <a:avLst/>
          </a:prstGeom>
          <a:noFill/>
        </p:spPr>
        <p:txBody>
          <a:bodyPr wrap="square" anchor="ctr">
            <a:spAutoFit/>
          </a:bodyPr>
          <a:lstStyle/>
          <a:p>
            <a:pP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事例</a:t>
            </a:r>
            <a:r>
              <a:rPr lang="en-US" altLang="ja-JP" b="1" dirty="0">
                <a:solidFill>
                  <a:srgbClr val="009650"/>
                </a:solidFill>
                <a:latin typeface="メイリオ" panose="020B0604030504040204" pitchFamily="50" charset="-128"/>
                <a:ea typeface="メイリオ" panose="020B0604030504040204" pitchFamily="50" charset="-128"/>
              </a:rPr>
              <a:t>.2</a:t>
            </a:r>
            <a:endParaRPr lang="ja-JP" altLang="en-US" b="1"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知人が悪ふざけのつもりで</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に不適切な投稿をしたところ、コメント欄に非難が殺到していた。</a:t>
            </a:r>
          </a:p>
        </p:txBody>
      </p:sp>
      <p:pic>
        <p:nvPicPr>
          <p:cNvPr id="14" name="図 13" descr="ロゴ が含まれている画像&#10;&#10;自動的に生成された説明">
            <a:extLst>
              <a:ext uri="{FF2B5EF4-FFF2-40B4-BE49-F238E27FC236}">
                <a16:creationId xmlns:a16="http://schemas.microsoft.com/office/drawing/2014/main" id="{358E7543-3C7A-607C-1CE9-129A8CCC9AD6}"/>
              </a:ext>
            </a:extLst>
          </p:cNvPr>
          <p:cNvPicPr>
            <a:picLocks noChangeAspect="1"/>
          </p:cNvPicPr>
          <p:nvPr/>
        </p:nvPicPr>
        <p:blipFill>
          <a:blip r:embed="rId6"/>
          <a:stretch>
            <a:fillRect/>
          </a:stretch>
        </p:blipFill>
        <p:spPr>
          <a:xfrm flipH="1">
            <a:off x="611560" y="2353483"/>
            <a:ext cx="1084150" cy="1370121"/>
          </a:xfrm>
          <a:prstGeom prst="rect">
            <a:avLst/>
          </a:prstGeom>
        </p:spPr>
      </p:pic>
      <p:sp>
        <p:nvSpPr>
          <p:cNvPr id="8" name="テキスト ボックス 7">
            <a:extLst>
              <a:ext uri="{FF2B5EF4-FFF2-40B4-BE49-F238E27FC236}">
                <a16:creationId xmlns:a16="http://schemas.microsoft.com/office/drawing/2014/main" id="{2967C054-C6DA-1C48-D6E4-0F84EDC85347}"/>
              </a:ext>
            </a:extLst>
          </p:cNvPr>
          <p:cNvSpPr txBox="1"/>
          <p:nvPr/>
        </p:nvSpPr>
        <p:spPr>
          <a:xfrm>
            <a:off x="680063" y="4539723"/>
            <a:ext cx="8278059" cy="1631216"/>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知人や家族だけに見せるつもりで軽い気持ちで投稿した内容も、</a:t>
            </a:r>
            <a:r>
              <a:rPr lang="ja-JP" altLang="en-US" b="1" dirty="0">
                <a:solidFill>
                  <a:srgbClr val="00B050"/>
                </a:solidFill>
                <a:latin typeface="メイリオ" panose="020B0604030504040204" pitchFamily="50" charset="-128"/>
                <a:ea typeface="メイリオ" panose="020B0604030504040204" pitchFamily="50" charset="-128"/>
              </a:rPr>
              <a:t>拡散され、</a:t>
            </a:r>
            <a:endParaRPr lang="en-US" altLang="ja-JP" b="1" dirty="0">
              <a:solidFill>
                <a:srgbClr val="00B050"/>
              </a:solidFill>
              <a:latin typeface="メイリオ" panose="020B0604030504040204" pitchFamily="50" charset="-128"/>
              <a:ea typeface="メイリオ" panose="020B0604030504040204" pitchFamily="50" charset="-128"/>
            </a:endParaRPr>
          </a:p>
          <a:p>
            <a:r>
              <a:rPr lang="ja-JP" altLang="en-US" b="1" dirty="0">
                <a:solidFill>
                  <a:srgbClr val="00B050"/>
                </a:solidFill>
                <a:latin typeface="メイリオ" panose="020B0604030504040204" pitchFamily="50" charset="-128"/>
                <a:ea typeface="メイリオ" panose="020B0604030504040204" pitchFamily="50" charset="-128"/>
              </a:rPr>
              <a:t>炎上するリスクがある</a:t>
            </a:r>
            <a:r>
              <a:rPr lang="ja-JP" altLang="en-US" b="1" dirty="0">
                <a:latin typeface="メイリオ" panose="020B0604030504040204" pitchFamily="50" charset="-128"/>
                <a:ea typeface="メイリオ" panose="020B0604030504040204" pitchFamily="50" charset="-128"/>
              </a:rPr>
              <a:t>ことを理解しましょう。</a:t>
            </a:r>
            <a:endParaRPr lang="en-US" altLang="ja-JP" b="1" dirty="0">
              <a:latin typeface="メイリオ" panose="020B0604030504040204" pitchFamily="50" charset="-128"/>
              <a:ea typeface="メイリオ" panose="020B0604030504040204" pitchFamily="50" charset="-128"/>
            </a:endParaRPr>
          </a:p>
          <a:p>
            <a:endParaRPr lang="en-US" altLang="ja-JP" sz="10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自分に対する誹謗中傷を見かけたら、その相手からの通知や投稿が表示されなくなるように</a:t>
            </a:r>
            <a:r>
              <a:rPr lang="ja-JP" altLang="en-US" b="1" dirty="0">
                <a:solidFill>
                  <a:srgbClr val="00B050"/>
                </a:solidFill>
                <a:latin typeface="メイリオ" panose="020B0604030504040204" pitchFamily="50" charset="-128"/>
                <a:ea typeface="メイリオ" panose="020B0604030504040204" pitchFamily="50" charset="-128"/>
              </a:rPr>
              <a:t>ミュート機能</a:t>
            </a:r>
            <a:r>
              <a:rPr lang="ja-JP" altLang="en-US" b="1" dirty="0">
                <a:latin typeface="メイリオ" panose="020B0604030504040204" pitchFamily="50" charset="-128"/>
                <a:ea typeface="メイリオ" panose="020B0604030504040204" pitchFamily="50" charset="-128"/>
              </a:rPr>
              <a:t>を用いたり、自分の投稿に</a:t>
            </a:r>
            <a:r>
              <a:rPr lang="ja-JP" altLang="en-US" b="1" dirty="0">
                <a:solidFill>
                  <a:srgbClr val="00B050"/>
                </a:solidFill>
                <a:latin typeface="メイリオ" panose="020B0604030504040204" pitchFamily="50" charset="-128"/>
                <a:ea typeface="メイリオ" panose="020B0604030504040204" pitchFamily="50" charset="-128"/>
              </a:rPr>
              <a:t>コメントできる人の範囲を設定</a:t>
            </a:r>
            <a:r>
              <a:rPr lang="ja-JP" altLang="en-US" b="1" dirty="0">
                <a:latin typeface="メイリオ" panose="020B0604030504040204" pitchFamily="50" charset="-128"/>
                <a:ea typeface="メイリオ" panose="020B0604030504040204" pitchFamily="50" charset="-128"/>
              </a:rPr>
              <a:t>したり、</a:t>
            </a:r>
            <a:r>
              <a:rPr lang="ja-JP" altLang="en-US" b="1" dirty="0">
                <a:solidFill>
                  <a:srgbClr val="00B050"/>
                </a:solidFill>
                <a:latin typeface="メイリオ" panose="020B0604030504040204" pitchFamily="50" charset="-128"/>
                <a:ea typeface="メイリオ" panose="020B0604030504040204" pitchFamily="50" charset="-128"/>
              </a:rPr>
              <a:t>不適切なコメントを非表示にする</a:t>
            </a:r>
            <a:r>
              <a:rPr lang="ja-JP" altLang="en-US" b="1" dirty="0">
                <a:latin typeface="メイリオ" panose="020B0604030504040204" pitchFamily="50" charset="-128"/>
                <a:ea typeface="メイリオ" panose="020B0604030504040204" pitchFamily="50" charset="-128"/>
              </a:rPr>
              <a:t>などの設定をしましょう。</a:t>
            </a:r>
            <a:endParaRPr lang="en-US" altLang="ja-JP" b="1"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2E7B2C63-042F-4B17-BCD0-F2F129D44A1B}"/>
              </a:ext>
            </a:extLst>
          </p:cNvPr>
          <p:cNvGrpSpPr/>
          <p:nvPr/>
        </p:nvGrpSpPr>
        <p:grpSpPr>
          <a:xfrm>
            <a:off x="356536" y="1295043"/>
            <a:ext cx="2729586" cy="579716"/>
            <a:chOff x="607199" y="4616222"/>
            <a:chExt cx="2729586" cy="579716"/>
          </a:xfrm>
        </p:grpSpPr>
        <p:sp>
          <p:nvSpPr>
            <p:cNvPr id="13" name="Rectangle 1">
              <a:extLst>
                <a:ext uri="{FF2B5EF4-FFF2-40B4-BE49-F238E27FC236}">
                  <a16:creationId xmlns:a16="http://schemas.microsoft.com/office/drawing/2014/main" id="{DDA35CBD-FC8C-4142-A4F0-6AC7A5328C53}"/>
                </a:ext>
              </a:extLst>
            </p:cNvPr>
            <p:cNvSpPr>
              <a:spLocks noChangeArrowheads="1"/>
            </p:cNvSpPr>
            <p:nvPr/>
          </p:nvSpPr>
          <p:spPr bwMode="auto">
            <a:xfrm>
              <a:off x="1140126" y="4616222"/>
              <a:ext cx="219665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誹謗中傷</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炎上</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C80697EF-835B-4288-B701-3F7BE10462AA}"/>
                </a:ext>
              </a:extLst>
            </p:cNvPr>
            <p:cNvPicPr>
              <a:picLocks noChangeAspect="1"/>
            </p:cNvPicPr>
            <p:nvPr/>
          </p:nvPicPr>
          <p:blipFill>
            <a:blip r:embed="rId7"/>
            <a:stretch>
              <a:fillRect/>
            </a:stretch>
          </p:blipFill>
          <p:spPr>
            <a:xfrm>
              <a:off x="607199" y="4669960"/>
              <a:ext cx="637549" cy="525978"/>
            </a:xfrm>
            <a:prstGeom prst="rect">
              <a:avLst/>
            </a:prstGeom>
          </p:spPr>
        </p:pic>
      </p:grpSp>
      <p:grpSp>
        <p:nvGrpSpPr>
          <p:cNvPr id="17" name="グループ化 16">
            <a:extLst>
              <a:ext uri="{FF2B5EF4-FFF2-40B4-BE49-F238E27FC236}">
                <a16:creationId xmlns:a16="http://schemas.microsoft.com/office/drawing/2014/main" id="{750417D2-A930-43DC-B489-52C400F56C31}"/>
              </a:ext>
            </a:extLst>
          </p:cNvPr>
          <p:cNvGrpSpPr/>
          <p:nvPr/>
        </p:nvGrpSpPr>
        <p:grpSpPr>
          <a:xfrm>
            <a:off x="374611" y="3972181"/>
            <a:ext cx="1440160" cy="461665"/>
            <a:chOff x="1641715" y="2924944"/>
            <a:chExt cx="1440160" cy="461665"/>
          </a:xfrm>
        </p:grpSpPr>
        <p:sp>
          <p:nvSpPr>
            <p:cNvPr id="18" name="四角形: 角を丸くする 17">
              <a:extLst>
                <a:ext uri="{FF2B5EF4-FFF2-40B4-BE49-F238E27FC236}">
                  <a16:creationId xmlns:a16="http://schemas.microsoft.com/office/drawing/2014/main" id="{A4499463-66EA-4E88-9A20-07DB14598222}"/>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DD050A37-9AAA-4902-B760-E3B80A9B74CC}"/>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pic>
        <p:nvPicPr>
          <p:cNvPr id="20" name="図 19">
            <a:extLst>
              <a:ext uri="{FF2B5EF4-FFF2-40B4-BE49-F238E27FC236}">
                <a16:creationId xmlns:a16="http://schemas.microsoft.com/office/drawing/2014/main" id="{A0910972-0650-44E6-99F9-517282E7D951}"/>
              </a:ext>
            </a:extLst>
          </p:cNvPr>
          <p:cNvPicPr>
            <a:picLocks noChangeAspect="1"/>
          </p:cNvPicPr>
          <p:nvPr/>
        </p:nvPicPr>
        <p:blipFill>
          <a:blip r:embed="rId8"/>
          <a:stretch>
            <a:fillRect/>
          </a:stretch>
        </p:blipFill>
        <p:spPr>
          <a:xfrm>
            <a:off x="185877" y="4531663"/>
            <a:ext cx="719282" cy="710242"/>
          </a:xfrm>
          <a:prstGeom prst="rect">
            <a:avLst/>
          </a:prstGeom>
        </p:spPr>
      </p:pic>
      <p:pic>
        <p:nvPicPr>
          <p:cNvPr id="21" name="図 20">
            <a:extLst>
              <a:ext uri="{FF2B5EF4-FFF2-40B4-BE49-F238E27FC236}">
                <a16:creationId xmlns:a16="http://schemas.microsoft.com/office/drawing/2014/main" id="{2E5924F0-FF83-475E-B6E0-4C98C85621C9}"/>
              </a:ext>
            </a:extLst>
          </p:cNvPr>
          <p:cNvPicPr>
            <a:picLocks noChangeAspect="1"/>
          </p:cNvPicPr>
          <p:nvPr/>
        </p:nvPicPr>
        <p:blipFill>
          <a:blip r:embed="rId8"/>
          <a:stretch>
            <a:fillRect/>
          </a:stretch>
        </p:blipFill>
        <p:spPr>
          <a:xfrm>
            <a:off x="185877" y="5207836"/>
            <a:ext cx="719282" cy="710242"/>
          </a:xfrm>
          <a:prstGeom prst="rect">
            <a:avLst/>
          </a:prstGeom>
        </p:spPr>
      </p:pic>
      <p:sp>
        <p:nvSpPr>
          <p:cNvPr id="22" name="タイトル 1">
            <a:extLst>
              <a:ext uri="{FF2B5EF4-FFF2-40B4-BE49-F238E27FC236}">
                <a16:creationId xmlns:a16="http://schemas.microsoft.com/office/drawing/2014/main" id="{115B5478-E214-4226-A466-D0AECED1D894}"/>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2750016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B762-B059-738E-205E-B99764EBB863}"/>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0918CA8-3709-B50D-54DC-8EC20F6793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0918CA8-3709-B50D-54DC-8EC20F6793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03AB250C-9D98-A0C6-C704-127F125A3FF8}"/>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5" name="吹き出し: 角を丸めた四角形 4">
            <a:extLst>
              <a:ext uri="{FF2B5EF4-FFF2-40B4-BE49-F238E27FC236}">
                <a16:creationId xmlns:a16="http://schemas.microsoft.com/office/drawing/2014/main" id="{1A0E80C3-7194-033A-A01D-C21CBE219351}"/>
              </a:ext>
            </a:extLst>
          </p:cNvPr>
          <p:cNvSpPr/>
          <p:nvPr/>
        </p:nvSpPr>
        <p:spPr>
          <a:xfrm>
            <a:off x="2217974" y="1932718"/>
            <a:ext cx="6264696" cy="2052968"/>
          </a:xfrm>
          <a:prstGeom prst="wedgeRoundRectCallout">
            <a:avLst>
              <a:gd name="adj1" fmla="val -60248"/>
              <a:gd name="adj2" fmla="val 6147"/>
              <a:gd name="adj3" fmla="val 16667"/>
            </a:avLst>
          </a:prstGeom>
          <a:no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BB299F39-711B-FE45-4954-F9EC6542DBD3}"/>
              </a:ext>
            </a:extLst>
          </p:cNvPr>
          <p:cNvSpPr txBox="1"/>
          <p:nvPr/>
        </p:nvSpPr>
        <p:spPr>
          <a:xfrm>
            <a:off x="2350871" y="1967021"/>
            <a:ext cx="6120680" cy="1872051"/>
          </a:xfrm>
          <a:prstGeom prst="rect">
            <a:avLst/>
          </a:prstGeom>
          <a:noFill/>
        </p:spPr>
        <p:txBody>
          <a:bodyPr wrap="square" anchor="ctr">
            <a:spAutoFit/>
          </a:bodyPr>
          <a:lstStyle/>
          <a:p>
            <a:pPr>
              <a:lnSpc>
                <a:spcPct val="130000"/>
              </a:lnSpc>
            </a:pPr>
            <a:r>
              <a:rPr lang="ja-JP" altLang="en-US" b="1" u="sng" dirty="0">
                <a:solidFill>
                  <a:srgbClr val="009650"/>
                </a:solidFill>
                <a:latin typeface="メイリオ" panose="020B0604030504040204" pitchFamily="50" charset="-128"/>
                <a:ea typeface="メイリオ" panose="020B0604030504040204" pitchFamily="50" charset="-128"/>
              </a:rPr>
              <a:t>事例</a:t>
            </a:r>
          </a:p>
          <a:p>
            <a:pPr>
              <a:lnSpc>
                <a:spcPct val="130000"/>
              </a:lnSpc>
            </a:pPr>
            <a:r>
              <a:rPr lang="ja-JP" altLang="en-US" b="1" dirty="0">
                <a:latin typeface="メイリオ" panose="020B0604030504040204" pitchFamily="50" charset="-128"/>
                <a:ea typeface="メイリオ" panose="020B0604030504040204" pitchFamily="50" charset="-128"/>
              </a:rPr>
              <a:t>地震の直後に、「動物園からライオンが放たれた」というデマが</a:t>
            </a:r>
            <a:r>
              <a:rPr lang="en-US" altLang="ja-JP" b="1" dirty="0">
                <a:latin typeface="メイリオ" panose="020B0604030504040204" pitchFamily="50" charset="-128"/>
                <a:ea typeface="メイリオ" panose="020B0604030504040204" pitchFamily="50" charset="-128"/>
              </a:rPr>
              <a:t>SNS</a:t>
            </a:r>
            <a:r>
              <a:rPr lang="ja-JP" altLang="en-US" b="1" dirty="0" err="1">
                <a:latin typeface="メイリオ" panose="020B0604030504040204" pitchFamily="50" charset="-128"/>
                <a:ea typeface="メイリオ" panose="020B0604030504040204" pitchFamily="50" charset="-128"/>
              </a:rPr>
              <a:t>で拡</a:t>
            </a:r>
            <a:r>
              <a:rPr lang="ja-JP" altLang="en-US" b="1" dirty="0">
                <a:latin typeface="メイリオ" panose="020B0604030504040204" pitchFamily="50" charset="-128"/>
                <a:ea typeface="メイリオ" panose="020B0604030504040204" pitchFamily="50" charset="-128"/>
              </a:rPr>
              <a:t>散され、動物園の職員が本来不要な多数の問い合わせ対応に追われたり、正常な業務に支障を来すような状況となった。</a:t>
            </a:r>
          </a:p>
        </p:txBody>
      </p:sp>
      <p:sp>
        <p:nvSpPr>
          <p:cNvPr id="8" name="テキスト ボックス 7">
            <a:extLst>
              <a:ext uri="{FF2B5EF4-FFF2-40B4-BE49-F238E27FC236}">
                <a16:creationId xmlns:a16="http://schemas.microsoft.com/office/drawing/2014/main" id="{2967C054-C6DA-1C48-D6E4-0F84EDC85347}"/>
              </a:ext>
            </a:extLst>
          </p:cNvPr>
          <p:cNvSpPr txBox="1"/>
          <p:nvPr/>
        </p:nvSpPr>
        <p:spPr>
          <a:xfrm>
            <a:off x="871398" y="4382979"/>
            <a:ext cx="7970442" cy="1908215"/>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災害時には偽・誤情報が拡散しやすくなります。</a:t>
            </a:r>
            <a:r>
              <a:rPr lang="ja-JP" altLang="en-US" b="1" dirty="0">
                <a:latin typeface="メイリオ" panose="020B0604030504040204" pitchFamily="50" charset="-128"/>
                <a:ea typeface="メイリオ" panose="020B0604030504040204" pitchFamily="50" charset="-128"/>
              </a:rPr>
              <a:t>真偽の不確かな情報については、安易に拡散せず、公的機関の情報や報道、またファクトチェック団体からの情報等によりご確認ください。</a:t>
            </a:r>
            <a:endParaRPr lang="en-US" altLang="ja-JP" b="1" dirty="0">
              <a:latin typeface="メイリオ" panose="020B0604030504040204" pitchFamily="50" charset="-128"/>
              <a:ea typeface="メイリオ" panose="020B0604030504040204" pitchFamily="50" charset="-128"/>
            </a:endParaRPr>
          </a:p>
          <a:p>
            <a:pPr>
              <a:spcBef>
                <a:spcPts val="1200"/>
              </a:spcBef>
            </a:pPr>
            <a:r>
              <a:rPr lang="ja-JP" altLang="en-US" b="1" dirty="0">
                <a:latin typeface="メイリオ" panose="020B0604030504040204" pitchFamily="50" charset="-128"/>
                <a:ea typeface="メイリオ" panose="020B0604030504040204" pitchFamily="50" charset="-128"/>
              </a:rPr>
              <a:t>この事例は、</a:t>
            </a:r>
            <a:r>
              <a:rPr lang="ja-JP" altLang="en-US" b="1" dirty="0">
                <a:solidFill>
                  <a:srgbClr val="009650"/>
                </a:solidFill>
                <a:latin typeface="メイリオ" panose="020B0604030504040204" pitchFamily="50" charset="-128"/>
                <a:ea typeface="メイリオ" panose="020B0604030504040204" pitchFamily="50" charset="-128"/>
              </a:rPr>
              <a:t>刑法上の偽計業務妨害罪になり得ます。</a:t>
            </a:r>
            <a:r>
              <a:rPr lang="ja-JP" altLang="en-US" b="1" dirty="0">
                <a:latin typeface="メイリオ" panose="020B0604030504040204" pitchFamily="50" charset="-128"/>
                <a:ea typeface="メイリオ" panose="020B0604030504040204" pitchFamily="50" charset="-128"/>
              </a:rPr>
              <a:t>このように、</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発信によって、個人間のトラブルだけでなく、</a:t>
            </a:r>
            <a:r>
              <a:rPr lang="ja-JP" altLang="en-US" b="1" dirty="0">
                <a:solidFill>
                  <a:srgbClr val="009650"/>
                </a:solidFill>
                <a:latin typeface="メイリオ" panose="020B0604030504040204" pitchFamily="50" charset="-128"/>
                <a:ea typeface="メイリオ" panose="020B0604030504040204" pitchFamily="50" charset="-128"/>
              </a:rPr>
              <a:t>刑法等の犯罪行為に問われる場合もありますので、十分な注意が必要です。</a:t>
            </a:r>
            <a:endParaRPr lang="en-US" altLang="ja-JP" b="1" dirty="0">
              <a:solidFill>
                <a:srgbClr val="009650"/>
              </a:solidFill>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750417D2-A930-43DC-B489-52C400F56C31}"/>
              </a:ext>
            </a:extLst>
          </p:cNvPr>
          <p:cNvGrpSpPr/>
          <p:nvPr/>
        </p:nvGrpSpPr>
        <p:grpSpPr>
          <a:xfrm>
            <a:off x="374612" y="3897905"/>
            <a:ext cx="1440160" cy="461665"/>
            <a:chOff x="1641715" y="2924944"/>
            <a:chExt cx="1440160" cy="461665"/>
          </a:xfrm>
        </p:grpSpPr>
        <p:sp>
          <p:nvSpPr>
            <p:cNvPr id="18" name="四角形: 角を丸くする 17">
              <a:extLst>
                <a:ext uri="{FF2B5EF4-FFF2-40B4-BE49-F238E27FC236}">
                  <a16:creationId xmlns:a16="http://schemas.microsoft.com/office/drawing/2014/main" id="{A4499463-66EA-4E88-9A20-07DB14598222}"/>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DD050A37-9AAA-4902-B760-E3B80A9B74CC}"/>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pic>
        <p:nvPicPr>
          <p:cNvPr id="20" name="図 19">
            <a:extLst>
              <a:ext uri="{FF2B5EF4-FFF2-40B4-BE49-F238E27FC236}">
                <a16:creationId xmlns:a16="http://schemas.microsoft.com/office/drawing/2014/main" id="{A0910972-0650-44E6-99F9-517282E7D951}"/>
              </a:ext>
            </a:extLst>
          </p:cNvPr>
          <p:cNvPicPr>
            <a:picLocks noChangeAspect="1"/>
          </p:cNvPicPr>
          <p:nvPr/>
        </p:nvPicPr>
        <p:blipFill>
          <a:blip r:embed="rId6"/>
          <a:stretch>
            <a:fillRect/>
          </a:stretch>
        </p:blipFill>
        <p:spPr>
          <a:xfrm>
            <a:off x="251919" y="4401742"/>
            <a:ext cx="719282" cy="710242"/>
          </a:xfrm>
          <a:prstGeom prst="rect">
            <a:avLst/>
          </a:prstGeom>
        </p:spPr>
      </p:pic>
      <p:pic>
        <p:nvPicPr>
          <p:cNvPr id="21" name="図 20">
            <a:extLst>
              <a:ext uri="{FF2B5EF4-FFF2-40B4-BE49-F238E27FC236}">
                <a16:creationId xmlns:a16="http://schemas.microsoft.com/office/drawing/2014/main" id="{2E5924F0-FF83-475E-B6E0-4C98C85621C9}"/>
              </a:ext>
            </a:extLst>
          </p:cNvPr>
          <p:cNvPicPr>
            <a:picLocks noChangeAspect="1"/>
          </p:cNvPicPr>
          <p:nvPr/>
        </p:nvPicPr>
        <p:blipFill>
          <a:blip r:embed="rId6"/>
          <a:stretch>
            <a:fillRect/>
          </a:stretch>
        </p:blipFill>
        <p:spPr>
          <a:xfrm>
            <a:off x="251919" y="5356569"/>
            <a:ext cx="719282" cy="710242"/>
          </a:xfrm>
          <a:prstGeom prst="rect">
            <a:avLst/>
          </a:prstGeom>
        </p:spPr>
      </p:pic>
      <p:grpSp>
        <p:nvGrpSpPr>
          <p:cNvPr id="22" name="グループ化 21">
            <a:extLst>
              <a:ext uri="{FF2B5EF4-FFF2-40B4-BE49-F238E27FC236}">
                <a16:creationId xmlns:a16="http://schemas.microsoft.com/office/drawing/2014/main" id="{01CE2F94-C2D8-4DF2-BC47-275F496CE1E8}"/>
              </a:ext>
            </a:extLst>
          </p:cNvPr>
          <p:cNvGrpSpPr/>
          <p:nvPr/>
        </p:nvGrpSpPr>
        <p:grpSpPr>
          <a:xfrm>
            <a:off x="374612" y="1315023"/>
            <a:ext cx="5592803" cy="592201"/>
            <a:chOff x="607199" y="4603737"/>
            <a:chExt cx="4113274" cy="592201"/>
          </a:xfrm>
        </p:grpSpPr>
        <p:sp>
          <p:nvSpPr>
            <p:cNvPr id="23" name="Rectangle 1">
              <a:extLst>
                <a:ext uri="{FF2B5EF4-FFF2-40B4-BE49-F238E27FC236}">
                  <a16:creationId xmlns:a16="http://schemas.microsoft.com/office/drawing/2014/main" id="{C53822FC-D06B-489E-AE4B-C6C59E05BCFF}"/>
                </a:ext>
              </a:extLst>
            </p:cNvPr>
            <p:cNvSpPr>
              <a:spLocks noChangeArrowheads="1"/>
            </p:cNvSpPr>
            <p:nvPr/>
          </p:nvSpPr>
          <p:spPr bwMode="auto">
            <a:xfrm>
              <a:off x="1043934" y="4603737"/>
              <a:ext cx="367653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刑法等の犯罪行為につながる事例</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24" name="図 23">
              <a:extLst>
                <a:ext uri="{FF2B5EF4-FFF2-40B4-BE49-F238E27FC236}">
                  <a16:creationId xmlns:a16="http://schemas.microsoft.com/office/drawing/2014/main" id="{F83615E1-BFDF-4C1E-9BD3-4E15B0E158F2}"/>
                </a:ext>
              </a:extLst>
            </p:cNvPr>
            <p:cNvPicPr>
              <a:picLocks noChangeAspect="1"/>
            </p:cNvPicPr>
            <p:nvPr/>
          </p:nvPicPr>
          <p:blipFill>
            <a:blip r:embed="rId7"/>
            <a:stretch>
              <a:fillRect/>
            </a:stretch>
          </p:blipFill>
          <p:spPr>
            <a:xfrm>
              <a:off x="607199" y="4669960"/>
              <a:ext cx="468891" cy="525978"/>
            </a:xfrm>
            <a:prstGeom prst="rect">
              <a:avLst/>
            </a:prstGeom>
          </p:spPr>
        </p:pic>
      </p:grpSp>
      <p:pic>
        <p:nvPicPr>
          <p:cNvPr id="25" name="図 24" descr="アイコン&#10;&#10;自動的に生成された説明">
            <a:extLst>
              <a:ext uri="{FF2B5EF4-FFF2-40B4-BE49-F238E27FC236}">
                <a16:creationId xmlns:a16="http://schemas.microsoft.com/office/drawing/2014/main" id="{30BCDB7D-898B-4A7E-8339-D1C149A09C5B}"/>
              </a:ext>
            </a:extLst>
          </p:cNvPr>
          <p:cNvPicPr>
            <a:picLocks noChangeAspect="1"/>
          </p:cNvPicPr>
          <p:nvPr/>
        </p:nvPicPr>
        <p:blipFill>
          <a:blip r:embed="rId8"/>
          <a:stretch>
            <a:fillRect/>
          </a:stretch>
        </p:blipFill>
        <p:spPr>
          <a:xfrm>
            <a:off x="520878" y="2448805"/>
            <a:ext cx="1399429" cy="1334468"/>
          </a:xfrm>
          <a:prstGeom prst="rect">
            <a:avLst/>
          </a:prstGeom>
        </p:spPr>
      </p:pic>
      <p:sp>
        <p:nvSpPr>
          <p:cNvPr id="26" name="タイトル 1">
            <a:extLst>
              <a:ext uri="{FF2B5EF4-FFF2-40B4-BE49-F238E27FC236}">
                <a16:creationId xmlns:a16="http://schemas.microsoft.com/office/drawing/2014/main" id="{6AF9C658-B508-46B2-8E7D-F4EDBAED0338}"/>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1888074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理解度チェック</a:t>
            </a:r>
            <a:endParaRPr lang="en-US" altLang="ja-JP" sz="4800" dirty="0">
              <a:solidFill>
                <a:srgbClr val="009650"/>
              </a:solidFill>
            </a:endParaRPr>
          </a:p>
        </p:txBody>
      </p:sp>
    </p:spTree>
    <p:extLst>
      <p:ext uri="{BB962C8B-B14F-4D97-AF65-F5344CB8AC3E}">
        <p14:creationId xmlns:p14="http://schemas.microsoft.com/office/powerpoint/2010/main" val="2707042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9721-2516-5C02-6DEC-806E09DB7E3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839CCD2-256C-B778-1B3B-DC20E7C586D2}"/>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２-A</a:t>
            </a:r>
            <a:endParaRPr lang="en-US" sz="3600" dirty="0"/>
          </a:p>
        </p:txBody>
      </p:sp>
      <p:pic>
        <p:nvPicPr>
          <p:cNvPr id="13" name="図 12" descr="スポーツゲーム が含まれている画像&#10;&#10;自動的に生成された説明">
            <a:extLst>
              <a:ext uri="{FF2B5EF4-FFF2-40B4-BE49-F238E27FC236}">
                <a16:creationId xmlns:a16="http://schemas.microsoft.com/office/drawing/2014/main" id="{11DE10B0-004A-887C-84AE-5B4D683AB874}"/>
              </a:ext>
            </a:extLst>
          </p:cNvPr>
          <p:cNvPicPr>
            <a:picLocks noChangeAspect="1"/>
          </p:cNvPicPr>
          <p:nvPr/>
        </p:nvPicPr>
        <p:blipFill>
          <a:blip r:embed="rId3"/>
          <a:stretch>
            <a:fillRect/>
          </a:stretch>
        </p:blipFill>
        <p:spPr>
          <a:xfrm>
            <a:off x="7092280" y="4865957"/>
            <a:ext cx="1434938" cy="1846680"/>
          </a:xfrm>
          <a:prstGeom prst="rect">
            <a:avLst/>
          </a:prstGeom>
        </p:spPr>
      </p:pic>
      <p:sp>
        <p:nvSpPr>
          <p:cNvPr id="8" name="タイトル 1">
            <a:extLst>
              <a:ext uri="{FF2B5EF4-FFF2-40B4-BE49-F238E27FC236}">
                <a16:creationId xmlns:a16="http://schemas.microsoft.com/office/drawing/2014/main" id="{34A67B25-F684-F4C2-7A7C-E5E5CF42D7A9}"/>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grpSp>
        <p:nvGrpSpPr>
          <p:cNvPr id="9" name="グループ化 8">
            <a:extLst>
              <a:ext uri="{FF2B5EF4-FFF2-40B4-BE49-F238E27FC236}">
                <a16:creationId xmlns:a16="http://schemas.microsoft.com/office/drawing/2014/main" id="{138817DB-F377-4026-B4CD-E00B6DC6168F}"/>
              </a:ext>
            </a:extLst>
          </p:cNvPr>
          <p:cNvGrpSpPr/>
          <p:nvPr/>
        </p:nvGrpSpPr>
        <p:grpSpPr>
          <a:xfrm>
            <a:off x="267068" y="1284524"/>
            <a:ext cx="8808565" cy="4252722"/>
            <a:chOff x="267068" y="1284524"/>
            <a:chExt cx="8808565" cy="4252722"/>
          </a:xfrm>
        </p:grpSpPr>
        <p:sp>
          <p:nvSpPr>
            <p:cNvPr id="3" name="テキスト ボックス 2">
              <a:extLst>
                <a:ext uri="{FF2B5EF4-FFF2-40B4-BE49-F238E27FC236}">
                  <a16:creationId xmlns:a16="http://schemas.microsoft.com/office/drawing/2014/main" id="{AF81926F-D6FE-BD03-8C88-C21E692CB6D3}"/>
                </a:ext>
              </a:extLst>
            </p:cNvPr>
            <p:cNvSpPr txBox="1"/>
            <p:nvPr/>
          </p:nvSpPr>
          <p:spPr>
            <a:xfrm>
              <a:off x="267068" y="1284524"/>
              <a:ext cx="8625412" cy="800219"/>
            </a:xfrm>
            <a:prstGeom prst="rect">
              <a:avLst/>
            </a:prstGeom>
            <a:noFill/>
          </p:spPr>
          <p:txBody>
            <a:bodyPr wrap="square" rtlCol="0">
              <a:spAutoFit/>
            </a:bodyPr>
            <a:lstStyle/>
            <a:p>
              <a:r>
                <a:rPr lang="ja-JP" altLang="en-US" sz="2800" b="1" u="sng" dirty="0">
                  <a:solidFill>
                    <a:srgbClr val="00B050"/>
                  </a:solidFill>
                  <a:latin typeface="メイリオ" panose="020B0604030504040204" pitchFamily="50" charset="-128"/>
                  <a:ea typeface="メイリオ" panose="020B0604030504040204" pitchFamily="50" charset="-128"/>
                </a:rPr>
                <a:t>問題</a:t>
              </a:r>
              <a:r>
                <a:rPr lang="en-US" altLang="ja-JP" sz="2800" b="1" u="sng" dirty="0">
                  <a:solidFill>
                    <a:srgbClr val="00B050"/>
                  </a:solidFill>
                  <a:latin typeface="メイリオ" panose="020B0604030504040204" pitchFamily="50" charset="-128"/>
                  <a:ea typeface="メイリオ" panose="020B0604030504040204" pitchFamily="50" charset="-128"/>
                </a:rPr>
                <a:t>A</a:t>
              </a:r>
            </a:p>
            <a:p>
              <a:r>
                <a:rPr kumimoji="1" lang="ja-JP" altLang="en-US" b="1" dirty="0">
                  <a:latin typeface="メイリオ" panose="020B0604030504040204" pitchFamily="50" charset="-128"/>
                  <a:ea typeface="メイリオ" panose="020B0604030504040204" pitchFamily="50" charset="-128"/>
                </a:rPr>
                <a:t>以下の事例において、正しい対応はどれでしょうか？</a:t>
              </a:r>
              <a:endParaRPr kumimoji="1" lang="en-US" altLang="ja-JP"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0C2848E-841F-3BD1-E9A1-4E1984E8665F}"/>
                </a:ext>
              </a:extLst>
            </p:cNvPr>
            <p:cNvSpPr txBox="1"/>
            <p:nvPr/>
          </p:nvSpPr>
          <p:spPr>
            <a:xfrm>
              <a:off x="350167" y="3505921"/>
              <a:ext cx="8725466" cy="2031325"/>
            </a:xfrm>
            <a:prstGeom prst="rect">
              <a:avLst/>
            </a:prstGeom>
            <a:noFill/>
          </p:spPr>
          <p:txBody>
            <a:bodyPr wrap="none" rtlCol="0">
              <a:spAutoFit/>
            </a:bodyPr>
            <a:lstStyle/>
            <a:p>
              <a:endParaRPr kumimoji="1" lang="en-US" altLang="ja-JP" b="1" dirty="0">
                <a:latin typeface="メイリオ" panose="020B0604030504040204" pitchFamily="50" charset="-128"/>
                <a:ea typeface="メイリオ" panose="020B0604030504040204" pitchFamily="50" charset="-128"/>
              </a:endParaRPr>
            </a:p>
            <a:p>
              <a:r>
                <a:rPr kumimoji="1" lang="ja-JP" altLang="en-US" b="1" dirty="0">
                  <a:solidFill>
                    <a:srgbClr val="00B050"/>
                  </a:solidFill>
                  <a:latin typeface="メイリオ" panose="020B0604030504040204" pitchFamily="50" charset="-128"/>
                  <a:ea typeface="メイリオ" panose="020B0604030504040204" pitchFamily="50" charset="-128"/>
                </a:rPr>
                <a:t>❶</a:t>
              </a:r>
              <a:r>
                <a:rPr kumimoji="1" lang="ja-JP" altLang="en-US" b="1" dirty="0">
                  <a:latin typeface="メイリオ" panose="020B0604030504040204" pitchFamily="50" charset="-128"/>
                  <a:ea typeface="メイリオ" panose="020B0604030504040204" pitchFamily="50" charset="-128"/>
                </a:rPr>
                <a:t>緊急の情報なので、すぐに近隣の知り合いにメッセージを伝える。</a:t>
              </a:r>
              <a:endParaRPr kumimoji="1"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kumimoji="1" lang="ja-JP" altLang="en-US" b="1" dirty="0">
                  <a:solidFill>
                    <a:srgbClr val="00B050"/>
                  </a:solidFill>
                  <a:latin typeface="メイリオ" panose="020B0604030504040204" pitchFamily="50" charset="-128"/>
                  <a:ea typeface="メイリオ" panose="020B0604030504040204" pitchFamily="50" charset="-128"/>
                </a:rPr>
                <a:t>➋</a:t>
              </a:r>
              <a:r>
                <a:rPr kumimoji="1" lang="ja-JP" altLang="en-US" b="1" dirty="0">
                  <a:latin typeface="メイリオ" panose="020B0604030504040204" pitchFamily="50" charset="-128"/>
                  <a:ea typeface="メイリオ" panose="020B0604030504040204" pitchFamily="50" charset="-128"/>
                </a:rPr>
                <a:t>正しい情報か分からないので、まず、信頼出来る情報源から真偽をたしかめる。</a:t>
              </a:r>
              <a:endParaRPr kumimoji="1"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pPr marL="177800" indent="-177800"/>
              <a:r>
                <a:rPr lang="ja-JP" altLang="en-US" b="1" dirty="0">
                  <a:solidFill>
                    <a:srgbClr val="00B050"/>
                  </a:solidFill>
                  <a:latin typeface="メイリオ" panose="020B0604030504040204" pitchFamily="50" charset="-128"/>
                  <a:ea typeface="メイリオ" panose="020B0604030504040204" pitchFamily="50" charset="-128"/>
                </a:rPr>
                <a:t>❸</a:t>
              </a:r>
              <a:r>
                <a:rPr lang="ja-JP" altLang="en-US" b="1" dirty="0">
                  <a:latin typeface="メイリオ" panose="020B0604030504040204" pitchFamily="50" charset="-128"/>
                  <a:ea typeface="メイリオ" panose="020B0604030504040204" pitchFamily="50" charset="-128"/>
                </a:rPr>
                <a:t>拡散希望とあるので、できるだけ情報が早く広まるよう、</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様々な</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に投稿する。</a:t>
              </a:r>
              <a:endParaRPr kumimoji="1" lang="en-US" altLang="ja-JP" b="1" dirty="0">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D1EECAB9-861C-4F8D-B64A-017C11EF8566}"/>
                </a:ext>
              </a:extLst>
            </p:cNvPr>
            <p:cNvGrpSpPr/>
            <p:nvPr/>
          </p:nvGrpSpPr>
          <p:grpSpPr>
            <a:xfrm>
              <a:off x="430147" y="2152924"/>
              <a:ext cx="8283706" cy="1299022"/>
              <a:chOff x="430147" y="2023702"/>
              <a:chExt cx="8283706" cy="1299022"/>
            </a:xfrm>
          </p:grpSpPr>
          <p:sp>
            <p:nvSpPr>
              <p:cNvPr id="2" name="テキスト ボックス 1">
                <a:extLst>
                  <a:ext uri="{FF2B5EF4-FFF2-40B4-BE49-F238E27FC236}">
                    <a16:creationId xmlns:a16="http://schemas.microsoft.com/office/drawing/2014/main" id="{B17DFD8E-7212-4086-8AB6-179674C21BEC}"/>
                  </a:ext>
                </a:extLst>
              </p:cNvPr>
              <p:cNvSpPr txBox="1"/>
              <p:nvPr/>
            </p:nvSpPr>
            <p:spPr>
              <a:xfrm>
                <a:off x="543481" y="2211548"/>
                <a:ext cx="8072586" cy="923330"/>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大きな災害の後、親しい友人から</a:t>
                </a:r>
                <a:r>
                  <a:rPr lang="ja-JP" altLang="en-US" b="1" dirty="0">
                    <a:solidFill>
                      <a:srgbClr val="00B050"/>
                    </a:solidFill>
                    <a:latin typeface="メイリオ" panose="020B0604030504040204" pitchFamily="50" charset="-128"/>
                    <a:ea typeface="メイリオ" panose="020B0604030504040204" pitchFamily="50" charset="-128"/>
                  </a:rPr>
                  <a:t>「拡散希望：友人の知り合いの警察官からの情報です。昨晩から窃盗団がいるらしいので警戒を」</a:t>
                </a:r>
                <a:r>
                  <a:rPr lang="ja-JP" altLang="en-US" b="1" dirty="0">
                    <a:latin typeface="メイリオ" panose="020B0604030504040204" pitchFamily="50" charset="-128"/>
                    <a:ea typeface="メイリオ" panose="020B0604030504040204" pitchFamily="50" charset="-128"/>
                  </a:rPr>
                  <a:t>というメッセージを受け取りました。さて、あなたはどうしますか？</a:t>
                </a:r>
                <a:endParaRPr lang="en-US" altLang="ja-JP" b="1" dirty="0">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95F87961-B62C-4387-9FA0-991E49B92AFC}"/>
                  </a:ext>
                </a:extLst>
              </p:cNvPr>
              <p:cNvSpPr/>
              <p:nvPr/>
            </p:nvSpPr>
            <p:spPr>
              <a:xfrm>
                <a:off x="430147" y="2023702"/>
                <a:ext cx="8283706" cy="129902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Tree>
    <p:extLst>
      <p:ext uri="{BB962C8B-B14F-4D97-AF65-F5344CB8AC3E}">
        <p14:creationId xmlns:p14="http://schemas.microsoft.com/office/powerpoint/2010/main" val="4113997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28E79-DAE3-8EF0-8EF8-B3BFD60ECE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9E7A426-C737-8FDF-B604-CCBCEA9682B5}"/>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２-A</a:t>
            </a:r>
            <a:endParaRPr lang="en-US" sz="3600" dirty="0"/>
          </a:p>
        </p:txBody>
      </p:sp>
      <p:pic>
        <p:nvPicPr>
          <p:cNvPr id="11" name="図 10" descr="四角形 が含まれている画像&#10;&#10;自動的に生成された説明">
            <a:extLst>
              <a:ext uri="{FF2B5EF4-FFF2-40B4-BE49-F238E27FC236}">
                <a16:creationId xmlns:a16="http://schemas.microsoft.com/office/drawing/2014/main" id="{AC5D414C-0F76-7D38-329D-F9DB5AD8B364}"/>
              </a:ext>
            </a:extLst>
          </p:cNvPr>
          <p:cNvPicPr>
            <a:picLocks noChangeAspect="1"/>
          </p:cNvPicPr>
          <p:nvPr/>
        </p:nvPicPr>
        <p:blipFill>
          <a:blip r:embed="rId3"/>
          <a:stretch>
            <a:fillRect/>
          </a:stretch>
        </p:blipFill>
        <p:spPr>
          <a:xfrm>
            <a:off x="6084168" y="4797152"/>
            <a:ext cx="2410240" cy="1851846"/>
          </a:xfrm>
          <a:prstGeom prst="rect">
            <a:avLst/>
          </a:prstGeom>
        </p:spPr>
      </p:pic>
      <p:sp>
        <p:nvSpPr>
          <p:cNvPr id="10" name="タイトル 1">
            <a:extLst>
              <a:ext uri="{FF2B5EF4-FFF2-40B4-BE49-F238E27FC236}">
                <a16:creationId xmlns:a16="http://schemas.microsoft.com/office/drawing/2014/main" id="{8A61C169-4EC5-31B3-25C0-42380778AF43}"/>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grpSp>
        <p:nvGrpSpPr>
          <p:cNvPr id="7" name="グループ化 6">
            <a:extLst>
              <a:ext uri="{FF2B5EF4-FFF2-40B4-BE49-F238E27FC236}">
                <a16:creationId xmlns:a16="http://schemas.microsoft.com/office/drawing/2014/main" id="{09C691BC-031B-4962-816B-4247AD540D29}"/>
              </a:ext>
            </a:extLst>
          </p:cNvPr>
          <p:cNvGrpSpPr/>
          <p:nvPr/>
        </p:nvGrpSpPr>
        <p:grpSpPr>
          <a:xfrm>
            <a:off x="259294" y="1284524"/>
            <a:ext cx="8625412" cy="3980949"/>
            <a:chOff x="267068" y="1284524"/>
            <a:chExt cx="8625412" cy="3980949"/>
          </a:xfrm>
        </p:grpSpPr>
        <p:sp>
          <p:nvSpPr>
            <p:cNvPr id="8" name="テキスト ボックス 7">
              <a:extLst>
                <a:ext uri="{FF2B5EF4-FFF2-40B4-BE49-F238E27FC236}">
                  <a16:creationId xmlns:a16="http://schemas.microsoft.com/office/drawing/2014/main" id="{B555FC8A-CB47-4E38-A836-35DAECBB93CB}"/>
                </a:ext>
              </a:extLst>
            </p:cNvPr>
            <p:cNvSpPr txBox="1"/>
            <p:nvPr/>
          </p:nvSpPr>
          <p:spPr>
            <a:xfrm>
              <a:off x="267068" y="1284524"/>
              <a:ext cx="8625412" cy="800219"/>
            </a:xfrm>
            <a:prstGeom prst="rect">
              <a:avLst/>
            </a:prstGeom>
            <a:noFill/>
          </p:spPr>
          <p:txBody>
            <a:bodyPr wrap="square" rtlCol="0">
              <a:spAutoFit/>
            </a:bodyPr>
            <a:lstStyle/>
            <a:p>
              <a:r>
                <a:rPr lang="ja-JP" altLang="en-US" sz="2800" b="1" u="sng" dirty="0">
                  <a:solidFill>
                    <a:srgbClr val="00B050"/>
                  </a:solidFill>
                  <a:latin typeface="メイリオ" panose="020B0604030504040204" pitchFamily="50" charset="-128"/>
                  <a:ea typeface="メイリオ" panose="020B0604030504040204" pitchFamily="50" charset="-128"/>
                </a:rPr>
                <a:t>問題</a:t>
              </a:r>
              <a:r>
                <a:rPr lang="en-US" altLang="ja-JP" sz="2800" b="1" u="sng" dirty="0">
                  <a:solidFill>
                    <a:srgbClr val="00B050"/>
                  </a:solidFill>
                  <a:latin typeface="メイリオ" panose="020B0604030504040204" pitchFamily="50" charset="-128"/>
                  <a:ea typeface="メイリオ" panose="020B0604030504040204" pitchFamily="50" charset="-128"/>
                </a:rPr>
                <a:t>B</a:t>
              </a:r>
            </a:p>
            <a:p>
              <a:r>
                <a:rPr kumimoji="1" lang="ja-JP" altLang="en-US" b="1" dirty="0">
                  <a:latin typeface="メイリオ" panose="020B0604030504040204" pitchFamily="50" charset="-128"/>
                  <a:ea typeface="メイリオ" panose="020B0604030504040204" pitchFamily="50" charset="-128"/>
                </a:rPr>
                <a:t>以下の事例において、正しい対応はどれでしょうか？</a:t>
              </a:r>
              <a:endParaRPr kumimoji="1" lang="en-US" altLang="ja-JP"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965E61E-1B8A-427F-B209-A72D8516C7EE}"/>
                </a:ext>
              </a:extLst>
            </p:cNvPr>
            <p:cNvSpPr txBox="1"/>
            <p:nvPr/>
          </p:nvSpPr>
          <p:spPr>
            <a:xfrm>
              <a:off x="313564" y="3511147"/>
              <a:ext cx="5262979" cy="1754326"/>
            </a:xfrm>
            <a:prstGeom prst="rect">
              <a:avLst/>
            </a:prstGeom>
            <a:noFill/>
          </p:spPr>
          <p:txBody>
            <a:bodyPr wrap="none" rtlCol="0">
              <a:spAutoFit/>
            </a:bodyPr>
            <a:lstStyle/>
            <a:p>
              <a:endParaRPr kumimoji="1" lang="en-US" altLang="ja-JP" b="1" dirty="0">
                <a:latin typeface="メイリオ" panose="020B0604030504040204" pitchFamily="50" charset="-128"/>
                <a:ea typeface="メイリオ" panose="020B0604030504040204" pitchFamily="50" charset="-128"/>
              </a:endParaRPr>
            </a:p>
            <a:p>
              <a:r>
                <a:rPr lang="ja-JP" altLang="en-US" b="1" dirty="0">
                  <a:solidFill>
                    <a:srgbClr val="00B050"/>
                  </a:solidFill>
                  <a:latin typeface="メイリオ" panose="020B0604030504040204" pitchFamily="50" charset="-128"/>
                  <a:ea typeface="メイリオ" panose="020B0604030504040204" pitchFamily="50" charset="-128"/>
                </a:rPr>
                <a:t>❶</a:t>
              </a:r>
              <a:r>
                <a:rPr lang="ja-JP" altLang="en-US" b="1" dirty="0">
                  <a:latin typeface="メイリオ" panose="020B0604030504040204" pitchFamily="50" charset="-128"/>
                  <a:ea typeface="メイリオ" panose="020B0604030504040204" pitchFamily="50" charset="-128"/>
                </a:rPr>
                <a:t>ネコ以外の動物を検索してみる。</a:t>
              </a:r>
              <a:endParaRPr lang="en-US" altLang="ja-JP" b="1" dirty="0">
                <a:solidFill>
                  <a:srgbClr val="00B050"/>
                </a:solidFill>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kumimoji="1" lang="ja-JP" altLang="en-US" b="1" dirty="0">
                  <a:solidFill>
                    <a:srgbClr val="00B050"/>
                  </a:solidFill>
                  <a:latin typeface="メイリオ" panose="020B0604030504040204" pitchFamily="50" charset="-128"/>
                  <a:ea typeface="メイリオ" panose="020B0604030504040204" pitchFamily="50" charset="-128"/>
                </a:rPr>
                <a:t>➋</a:t>
              </a:r>
              <a:r>
                <a:rPr lang="ja-JP" altLang="en-US" b="1" dirty="0">
                  <a:latin typeface="メイリオ" panose="020B0604030504040204" pitchFamily="50" charset="-128"/>
                  <a:ea typeface="メイリオ" panose="020B0604030504040204" pitchFamily="50" charset="-128"/>
                </a:rPr>
                <a:t>使っているサービスやアプリを閉じる。</a:t>
              </a:r>
            </a:p>
            <a:p>
              <a:endParaRPr kumimoji="1" lang="en-US" altLang="ja-JP" b="1" dirty="0">
                <a:latin typeface="メイリオ" panose="020B0604030504040204" pitchFamily="50" charset="-128"/>
                <a:ea typeface="メイリオ" panose="020B0604030504040204" pitchFamily="50" charset="-128"/>
              </a:endParaRPr>
            </a:p>
            <a:p>
              <a:pPr marL="177800" indent="-177800"/>
              <a:r>
                <a:rPr lang="ja-JP" altLang="en-US" b="1" dirty="0">
                  <a:solidFill>
                    <a:srgbClr val="00B050"/>
                  </a:solidFill>
                  <a:latin typeface="メイリオ" panose="020B0604030504040204" pitchFamily="50" charset="-128"/>
                  <a:ea typeface="メイリオ" panose="020B0604030504040204" pitchFamily="50" charset="-128"/>
                </a:rPr>
                <a:t>❸</a:t>
              </a:r>
              <a:r>
                <a:rPr lang="ja-JP" altLang="en-US" b="1" dirty="0">
                  <a:latin typeface="メイリオ" panose="020B0604030504040204" pitchFamily="50" charset="-128"/>
                  <a:ea typeface="メイリオ" panose="020B0604030504040204" pitchFamily="50" charset="-128"/>
                </a:rPr>
                <a:t>ブラウザ・アプリのプライベート機能を使う。</a:t>
              </a:r>
              <a:endParaRPr kumimoji="1" lang="en-US" altLang="ja-JP" b="1"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1EA08EFA-95AB-4F34-A831-3A5FEE3FB81A}"/>
                </a:ext>
              </a:extLst>
            </p:cNvPr>
            <p:cNvGrpSpPr/>
            <p:nvPr/>
          </p:nvGrpSpPr>
          <p:grpSpPr>
            <a:xfrm>
              <a:off x="430147" y="2152924"/>
              <a:ext cx="8283706" cy="1204068"/>
              <a:chOff x="430147" y="2023702"/>
              <a:chExt cx="8283706" cy="1204068"/>
            </a:xfrm>
          </p:grpSpPr>
          <p:sp>
            <p:nvSpPr>
              <p:cNvPr id="13" name="テキスト ボックス 12">
                <a:extLst>
                  <a:ext uri="{FF2B5EF4-FFF2-40B4-BE49-F238E27FC236}">
                    <a16:creationId xmlns:a16="http://schemas.microsoft.com/office/drawing/2014/main" id="{2F114359-B7C2-4F5A-824E-D1816595C96F}"/>
                  </a:ext>
                </a:extLst>
              </p:cNvPr>
              <p:cNvSpPr txBox="1"/>
              <p:nvPr/>
            </p:nvSpPr>
            <p:spPr>
              <a:xfrm>
                <a:off x="543481" y="2177857"/>
                <a:ext cx="8072586" cy="923330"/>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動画サイトで「ネコ」を検索すると、</a:t>
                </a:r>
                <a:r>
                  <a:rPr lang="ja-JP" altLang="en-US" b="1" dirty="0">
                    <a:solidFill>
                      <a:srgbClr val="00B050"/>
                    </a:solidFill>
                    <a:latin typeface="メイリオ" panose="020B0604030504040204" pitchFamily="50" charset="-128"/>
                    <a:ea typeface="メイリオ" panose="020B0604030504040204" pitchFamily="50" charset="-128"/>
                  </a:rPr>
                  <a:t>おすすめ一覧にネコ動画がたくさん表示されるようになりました。</a:t>
                </a:r>
                <a:r>
                  <a:rPr lang="ja-JP" altLang="en-US" b="1" dirty="0">
                    <a:latin typeface="メイリオ" panose="020B0604030504040204" pitchFamily="50" charset="-128"/>
                    <a:ea typeface="メイリオ" panose="020B0604030504040204" pitchFamily="50" charset="-128"/>
                  </a:rPr>
                  <a:t>ネコとは関係のないおすすめ一覧を見るにはどうしたらよいでしょう？</a:t>
                </a:r>
                <a:endParaRPr lang="en-US" altLang="ja-JP" b="1" dirty="0">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D3D71EB0-3BCC-43BB-9314-853ADDA2BE14}"/>
                  </a:ext>
                </a:extLst>
              </p:cNvPr>
              <p:cNvSpPr/>
              <p:nvPr/>
            </p:nvSpPr>
            <p:spPr>
              <a:xfrm>
                <a:off x="430147" y="2023702"/>
                <a:ext cx="8283706" cy="120406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Tree>
    <p:extLst>
      <p:ext uri="{BB962C8B-B14F-4D97-AF65-F5344CB8AC3E}">
        <p14:creationId xmlns:p14="http://schemas.microsoft.com/office/powerpoint/2010/main" val="3162536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4F8A-258C-8A40-8978-84930A97840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DD7E13D-0938-FD9E-8B61-7FD5529BD54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２-A</a:t>
            </a:r>
            <a:endParaRPr lang="en-US" sz="3600" dirty="0"/>
          </a:p>
        </p:txBody>
      </p:sp>
      <p:pic>
        <p:nvPicPr>
          <p:cNvPr id="17" name="図 16" descr="アイコン&#10;&#10;自動的に生成された説明">
            <a:extLst>
              <a:ext uri="{FF2B5EF4-FFF2-40B4-BE49-F238E27FC236}">
                <a16:creationId xmlns:a16="http://schemas.microsoft.com/office/drawing/2014/main" id="{2791F65B-46BB-EFD9-8950-2C5489F48FFC}"/>
              </a:ext>
            </a:extLst>
          </p:cNvPr>
          <p:cNvPicPr>
            <a:picLocks noChangeAspect="1"/>
          </p:cNvPicPr>
          <p:nvPr/>
        </p:nvPicPr>
        <p:blipFill>
          <a:blip r:embed="rId3"/>
          <a:stretch>
            <a:fillRect/>
          </a:stretch>
        </p:blipFill>
        <p:spPr>
          <a:xfrm>
            <a:off x="7020272" y="4814795"/>
            <a:ext cx="1144954" cy="1791487"/>
          </a:xfrm>
          <a:prstGeom prst="rect">
            <a:avLst/>
          </a:prstGeom>
        </p:spPr>
      </p:pic>
      <p:sp>
        <p:nvSpPr>
          <p:cNvPr id="8" name="タイトル 1">
            <a:extLst>
              <a:ext uri="{FF2B5EF4-FFF2-40B4-BE49-F238E27FC236}">
                <a16:creationId xmlns:a16="http://schemas.microsoft.com/office/drawing/2014/main" id="{569776BB-7296-59A8-DF78-259EAE3A4FF0}"/>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grpSp>
        <p:nvGrpSpPr>
          <p:cNvPr id="9" name="グループ化 8">
            <a:extLst>
              <a:ext uri="{FF2B5EF4-FFF2-40B4-BE49-F238E27FC236}">
                <a16:creationId xmlns:a16="http://schemas.microsoft.com/office/drawing/2014/main" id="{CF2E0081-4440-4C09-B923-C02C192EF1CE}"/>
              </a:ext>
            </a:extLst>
          </p:cNvPr>
          <p:cNvGrpSpPr/>
          <p:nvPr/>
        </p:nvGrpSpPr>
        <p:grpSpPr>
          <a:xfrm>
            <a:off x="313564" y="1284524"/>
            <a:ext cx="8625412" cy="4811946"/>
            <a:chOff x="267068" y="1284524"/>
            <a:chExt cx="8625412" cy="4811946"/>
          </a:xfrm>
        </p:grpSpPr>
        <p:sp>
          <p:nvSpPr>
            <p:cNvPr id="10" name="テキスト ボックス 9">
              <a:extLst>
                <a:ext uri="{FF2B5EF4-FFF2-40B4-BE49-F238E27FC236}">
                  <a16:creationId xmlns:a16="http://schemas.microsoft.com/office/drawing/2014/main" id="{DF3D7C35-A5B3-48EE-9E8A-657F315675D6}"/>
                </a:ext>
              </a:extLst>
            </p:cNvPr>
            <p:cNvSpPr txBox="1"/>
            <p:nvPr/>
          </p:nvSpPr>
          <p:spPr>
            <a:xfrm>
              <a:off x="267068" y="1284524"/>
              <a:ext cx="8625412" cy="800219"/>
            </a:xfrm>
            <a:prstGeom prst="rect">
              <a:avLst/>
            </a:prstGeom>
            <a:noFill/>
          </p:spPr>
          <p:txBody>
            <a:bodyPr wrap="square" rtlCol="0">
              <a:spAutoFit/>
            </a:bodyPr>
            <a:lstStyle/>
            <a:p>
              <a:r>
                <a:rPr lang="ja-JP" altLang="en-US" sz="2800" b="1" u="sng" dirty="0">
                  <a:solidFill>
                    <a:srgbClr val="00B050"/>
                  </a:solidFill>
                  <a:latin typeface="メイリオ" panose="020B0604030504040204" pitchFamily="50" charset="-128"/>
                  <a:ea typeface="メイリオ" panose="020B0604030504040204" pitchFamily="50" charset="-128"/>
                </a:rPr>
                <a:t>問題</a:t>
              </a:r>
              <a:r>
                <a:rPr lang="en-US" altLang="ja-JP" sz="2800" b="1" u="sng" dirty="0">
                  <a:solidFill>
                    <a:srgbClr val="00B050"/>
                  </a:solidFill>
                  <a:latin typeface="メイリオ" panose="020B0604030504040204" pitchFamily="50" charset="-128"/>
                  <a:ea typeface="メイリオ" panose="020B0604030504040204" pitchFamily="50" charset="-128"/>
                </a:rPr>
                <a:t>C</a:t>
              </a:r>
            </a:p>
            <a:p>
              <a:r>
                <a:rPr kumimoji="1" lang="ja-JP" altLang="en-US" b="1" dirty="0">
                  <a:latin typeface="メイリオ" panose="020B0604030504040204" pitchFamily="50" charset="-128"/>
                  <a:ea typeface="メイリオ" panose="020B0604030504040204" pitchFamily="50" charset="-128"/>
                </a:rPr>
                <a:t>以下の事例において、考えられる理由はどれでしょうか？</a:t>
              </a:r>
              <a:endParaRPr kumimoji="1" lang="en-US" altLang="ja-JP" b="1"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FF4303C-6322-4193-9A49-78D5C512BACB}"/>
                </a:ext>
              </a:extLst>
            </p:cNvPr>
            <p:cNvSpPr txBox="1"/>
            <p:nvPr/>
          </p:nvSpPr>
          <p:spPr>
            <a:xfrm>
              <a:off x="313564" y="3511147"/>
              <a:ext cx="8443337" cy="2585323"/>
            </a:xfrm>
            <a:prstGeom prst="rect">
              <a:avLst/>
            </a:prstGeom>
            <a:noFill/>
          </p:spPr>
          <p:txBody>
            <a:bodyPr wrap="none" rtlCol="0">
              <a:spAutoFit/>
            </a:bodyPr>
            <a:lstStyle/>
            <a:p>
              <a:endParaRPr kumimoji="1" lang="en-US" altLang="ja-JP" b="1" dirty="0">
                <a:latin typeface="メイリオ" panose="020B0604030504040204" pitchFamily="50" charset="-128"/>
                <a:ea typeface="メイリオ" panose="020B0604030504040204" pitchFamily="50" charset="-128"/>
              </a:endParaRPr>
            </a:p>
            <a:p>
              <a:pPr marL="177800" indent="-177800"/>
              <a:r>
                <a:rPr lang="ja-JP" altLang="en-US" b="1" dirty="0">
                  <a:solidFill>
                    <a:srgbClr val="00B050"/>
                  </a:solidFill>
                  <a:latin typeface="メイリオ" panose="020B0604030504040204" pitchFamily="50" charset="-128"/>
                  <a:ea typeface="メイリオ" panose="020B0604030504040204" pitchFamily="50" charset="-128"/>
                </a:rPr>
                <a:t>❶</a:t>
              </a:r>
              <a:r>
                <a:rPr lang="ja-JP" altLang="en-US" b="1" dirty="0">
                  <a:latin typeface="メイリオ" panose="020B0604030504040204" pitchFamily="50" charset="-128"/>
                  <a:ea typeface="メイリオ" panose="020B0604030504040204" pitchFamily="50" charset="-128"/>
                </a:rPr>
                <a:t>ソーシャルメディアは自分と似たような意見の投稿が集まりやすい</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傾向があるから。自分や周囲の意見は世の中のありようと同じとは限らない。</a:t>
              </a:r>
            </a:p>
            <a:p>
              <a:endParaRPr lang="en-US" altLang="ja-JP" b="1" dirty="0">
                <a:latin typeface="メイリオ" panose="020B0604030504040204" pitchFamily="50" charset="-128"/>
                <a:ea typeface="メイリオ" panose="020B0604030504040204" pitchFamily="50" charset="-128"/>
              </a:endParaRPr>
            </a:p>
            <a:p>
              <a:pPr marL="177800" indent="-177800"/>
              <a:r>
                <a:rPr kumimoji="1" lang="ja-JP" altLang="en-US" b="1" dirty="0">
                  <a:solidFill>
                    <a:srgbClr val="00B050"/>
                  </a:solidFill>
                  <a:latin typeface="メイリオ" panose="020B0604030504040204" pitchFamily="50" charset="-128"/>
                  <a:ea typeface="メイリオ" panose="020B0604030504040204" pitchFamily="50" charset="-128"/>
                </a:rPr>
                <a:t>➋</a:t>
              </a:r>
              <a:r>
                <a:rPr lang="ja-JP" altLang="en-US" b="1" dirty="0">
                  <a:latin typeface="メイリオ" panose="020B0604030504040204" pitchFamily="50" charset="-128"/>
                  <a:ea typeface="メイリオ" panose="020B0604030504040204" pitchFamily="50" charset="-128"/>
                </a:rPr>
                <a:t>ソーシャルメディアでの情報拡散が足りないから。</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もっと拡散する方法を考えていかなければならない。</a:t>
              </a:r>
            </a:p>
            <a:p>
              <a:endParaRPr kumimoji="1" lang="en-US" altLang="ja-JP" b="1" dirty="0">
                <a:latin typeface="メイリオ" panose="020B0604030504040204" pitchFamily="50" charset="-128"/>
                <a:ea typeface="メイリオ" panose="020B0604030504040204" pitchFamily="50" charset="-128"/>
              </a:endParaRPr>
            </a:p>
            <a:p>
              <a:pPr marL="177800" indent="-177800"/>
              <a:r>
                <a:rPr lang="ja-JP" altLang="en-US" b="1" dirty="0">
                  <a:solidFill>
                    <a:srgbClr val="00B050"/>
                  </a:solidFill>
                  <a:latin typeface="メイリオ" panose="020B0604030504040204" pitchFamily="50" charset="-128"/>
                  <a:ea typeface="メイリオ" panose="020B0604030504040204" pitchFamily="50" charset="-128"/>
                </a:rPr>
                <a:t>❸</a:t>
              </a:r>
              <a:r>
                <a:rPr lang="ja-JP" altLang="en-US" b="1" dirty="0">
                  <a:latin typeface="メイリオ" panose="020B0604030504040204" pitchFamily="50" charset="-128"/>
                  <a:ea typeface="メイリオ" panose="020B0604030504040204" pitchFamily="50" charset="-128"/>
                </a:rPr>
                <a:t>世間一般の動きが広く知られないのは、</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知らせる立場の何らかの意図が働いているから。</a:t>
              </a:r>
              <a:endParaRPr kumimoji="1" lang="en-US" altLang="ja-JP" b="1"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29455DD3-A28F-4A52-9D53-169ED30B74B0}"/>
                </a:ext>
              </a:extLst>
            </p:cNvPr>
            <p:cNvGrpSpPr/>
            <p:nvPr/>
          </p:nvGrpSpPr>
          <p:grpSpPr>
            <a:xfrm>
              <a:off x="430147" y="2152924"/>
              <a:ext cx="8283706" cy="1204068"/>
              <a:chOff x="430147" y="2023702"/>
              <a:chExt cx="8283706" cy="1204068"/>
            </a:xfrm>
          </p:grpSpPr>
          <p:sp>
            <p:nvSpPr>
              <p:cNvPr id="14" name="テキスト ボックス 13">
                <a:extLst>
                  <a:ext uri="{FF2B5EF4-FFF2-40B4-BE49-F238E27FC236}">
                    <a16:creationId xmlns:a16="http://schemas.microsoft.com/office/drawing/2014/main" id="{41FA39FE-1488-4750-94D8-4B986060844E}"/>
                  </a:ext>
                </a:extLst>
              </p:cNvPr>
              <p:cNvSpPr txBox="1"/>
              <p:nvPr/>
            </p:nvSpPr>
            <p:spPr>
              <a:xfrm>
                <a:off x="543481" y="2177857"/>
                <a:ext cx="8072586" cy="923330"/>
              </a:xfrm>
              <a:prstGeom prst="rect">
                <a:avLst/>
              </a:prstGeom>
              <a:noFill/>
            </p:spPr>
            <p:txBody>
              <a:bodyPr wrap="square" rtlCol="0">
                <a:spAutoFit/>
              </a:bodyPr>
              <a:lstStyle/>
              <a:p>
                <a:r>
                  <a:rPr lang="ja-JP" altLang="en-US" b="1" dirty="0">
                    <a:solidFill>
                      <a:srgbClr val="00B050"/>
                    </a:solidFill>
                    <a:latin typeface="メイリオ" panose="020B0604030504040204" pitchFamily="50" charset="-128"/>
                    <a:ea typeface="メイリオ" panose="020B0604030504040204" pitchFamily="50" charset="-128"/>
                  </a:rPr>
                  <a:t>ソーシャルメディアでは大騒ぎになっているのに、そうした話題がソーシャルメディア以外で目にすることがない、</a:t>
                </a:r>
                <a:r>
                  <a:rPr lang="ja-JP" altLang="en-US" b="1" dirty="0">
                    <a:latin typeface="メイリオ" panose="020B0604030504040204" pitchFamily="50" charset="-128"/>
                    <a:ea typeface="メイリオ" panose="020B0604030504040204" pitchFamily="50" charset="-128"/>
                  </a:rPr>
                  <a:t>と感じる事があるのは、どんな理由でしょう？</a:t>
                </a:r>
              </a:p>
            </p:txBody>
          </p:sp>
          <p:sp>
            <p:nvSpPr>
              <p:cNvPr id="15" name="四角形: 角を丸くする 14">
                <a:extLst>
                  <a:ext uri="{FF2B5EF4-FFF2-40B4-BE49-F238E27FC236}">
                    <a16:creationId xmlns:a16="http://schemas.microsoft.com/office/drawing/2014/main" id="{D5210631-4E41-408D-A379-F53FA9987EDD}"/>
                  </a:ext>
                </a:extLst>
              </p:cNvPr>
              <p:cNvSpPr/>
              <p:nvPr/>
            </p:nvSpPr>
            <p:spPr>
              <a:xfrm>
                <a:off x="430147" y="2023702"/>
                <a:ext cx="8283706" cy="1204068"/>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Tree>
    <p:extLst>
      <p:ext uri="{BB962C8B-B14F-4D97-AF65-F5344CB8AC3E}">
        <p14:creationId xmlns:p14="http://schemas.microsoft.com/office/powerpoint/2010/main" val="211814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547664" y="311581"/>
            <a:ext cx="799288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000" dirty="0">
                <a:solidFill>
                  <a:srgbClr val="009650"/>
                </a:solidFill>
              </a:rPr>
              <a:t>デジタルリテラシーについて</a:t>
            </a:r>
            <a:endParaRPr lang="en-US" altLang="ja-JP" sz="4400" dirty="0">
              <a:solidFill>
                <a:srgbClr val="009650"/>
              </a:solidFill>
            </a:endParaRPr>
          </a:p>
        </p:txBody>
      </p:sp>
    </p:spTree>
    <p:extLst>
      <p:ext uri="{BB962C8B-B14F-4D97-AF65-F5344CB8AC3E}">
        <p14:creationId xmlns:p14="http://schemas.microsoft.com/office/powerpoint/2010/main" val="139376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0A44C-40BF-B4AD-E5FF-BC3DEFF8077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8AE0BC5-C6B5-8C71-9EC3-B68ED533579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２-A</a:t>
            </a:r>
            <a:endParaRPr lang="en-US" sz="3600" dirty="0"/>
          </a:p>
        </p:txBody>
      </p:sp>
      <p:sp>
        <p:nvSpPr>
          <p:cNvPr id="3" name="テキスト ボックス 2">
            <a:extLst>
              <a:ext uri="{FF2B5EF4-FFF2-40B4-BE49-F238E27FC236}">
                <a16:creationId xmlns:a16="http://schemas.microsoft.com/office/drawing/2014/main" id="{5BB167C6-E5E0-B733-8E4C-38CA6AA0D18E}"/>
              </a:ext>
            </a:extLst>
          </p:cNvPr>
          <p:cNvSpPr txBox="1"/>
          <p:nvPr/>
        </p:nvSpPr>
        <p:spPr>
          <a:xfrm>
            <a:off x="533124" y="4485419"/>
            <a:ext cx="6965303"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問題</a:t>
            </a:r>
            <a:r>
              <a:rPr lang="en-US" altLang="ja-JP" sz="2800" b="1" dirty="0">
                <a:latin typeface="メイリオ" panose="020B0604030504040204" pitchFamily="50" charset="-128"/>
                <a:ea typeface="メイリオ" panose="020B0604030504040204" pitchFamily="50" charset="-128"/>
              </a:rPr>
              <a:t>C</a:t>
            </a:r>
          </a:p>
        </p:txBody>
      </p:sp>
      <p:pic>
        <p:nvPicPr>
          <p:cNvPr id="13" name="図 12" descr="アイコン&#10;&#10;自動的に生成された説明">
            <a:extLst>
              <a:ext uri="{FF2B5EF4-FFF2-40B4-BE49-F238E27FC236}">
                <a16:creationId xmlns:a16="http://schemas.microsoft.com/office/drawing/2014/main" id="{0AD38D39-238E-F4B9-7880-14B62E1260E0}"/>
              </a:ext>
            </a:extLst>
          </p:cNvPr>
          <p:cNvPicPr>
            <a:picLocks noChangeAspect="1"/>
          </p:cNvPicPr>
          <p:nvPr/>
        </p:nvPicPr>
        <p:blipFill>
          <a:blip r:embed="rId3"/>
          <a:stretch>
            <a:fillRect/>
          </a:stretch>
        </p:blipFill>
        <p:spPr>
          <a:xfrm>
            <a:off x="6804204" y="4979262"/>
            <a:ext cx="1244438" cy="1699992"/>
          </a:xfrm>
          <a:prstGeom prst="rect">
            <a:avLst/>
          </a:prstGeom>
        </p:spPr>
      </p:pic>
      <p:sp>
        <p:nvSpPr>
          <p:cNvPr id="8" name="タイトル 1">
            <a:extLst>
              <a:ext uri="{FF2B5EF4-FFF2-40B4-BE49-F238E27FC236}">
                <a16:creationId xmlns:a16="http://schemas.microsoft.com/office/drawing/2014/main" id="{5420ED2B-7ABF-613F-30D9-0B3F1404C26C}"/>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
        <p:nvSpPr>
          <p:cNvPr id="2" name="テキスト ボックス 1">
            <a:extLst>
              <a:ext uri="{FF2B5EF4-FFF2-40B4-BE49-F238E27FC236}">
                <a16:creationId xmlns:a16="http://schemas.microsoft.com/office/drawing/2014/main" id="{366EB5E5-A154-C940-3FED-BEABDD48F819}"/>
              </a:ext>
            </a:extLst>
          </p:cNvPr>
          <p:cNvSpPr txBox="1"/>
          <p:nvPr/>
        </p:nvSpPr>
        <p:spPr>
          <a:xfrm>
            <a:off x="510127" y="1988840"/>
            <a:ext cx="1168910" cy="954107"/>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問題</a:t>
            </a:r>
            <a:r>
              <a:rPr lang="en-US" altLang="ja-JP" sz="2800" b="1" dirty="0">
                <a:latin typeface="メイリオ" panose="020B0604030504040204" pitchFamily="50" charset="-128"/>
                <a:ea typeface="メイリオ" panose="020B0604030504040204" pitchFamily="50" charset="-128"/>
              </a:rPr>
              <a:t>A</a:t>
            </a: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6BC0F11-59ED-2A5F-224F-0B1F721E13E0}"/>
              </a:ext>
            </a:extLst>
          </p:cNvPr>
          <p:cNvSpPr txBox="1"/>
          <p:nvPr/>
        </p:nvSpPr>
        <p:spPr>
          <a:xfrm>
            <a:off x="510127" y="3240598"/>
            <a:ext cx="763328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問題</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756481F0-39F3-2F7E-7211-C31C382B70AA}"/>
              </a:ext>
            </a:extLst>
          </p:cNvPr>
          <p:cNvSpPr txBox="1"/>
          <p:nvPr/>
        </p:nvSpPr>
        <p:spPr>
          <a:xfrm>
            <a:off x="443228" y="1483076"/>
            <a:ext cx="1107996" cy="461665"/>
          </a:xfrm>
          <a:prstGeom prst="rect">
            <a:avLst/>
          </a:prstGeom>
          <a:noFill/>
        </p:spPr>
        <p:txBody>
          <a:bodyPr wrap="none" rtlCol="0">
            <a:spAutoFit/>
          </a:bodyPr>
          <a:lstStyle/>
          <a:p>
            <a:r>
              <a:rPr lang="ja-JP" altLang="en-US" sz="2400" b="1" dirty="0">
                <a:solidFill>
                  <a:srgbClr val="00B050"/>
                </a:solidFill>
                <a:latin typeface="メイリオ" panose="020B0604030504040204" pitchFamily="50" charset="-128"/>
                <a:ea typeface="メイリオ" panose="020B0604030504040204" pitchFamily="50" charset="-128"/>
              </a:rPr>
              <a:t>解答：</a:t>
            </a:r>
            <a:endParaRPr lang="en-US" altLang="ja-JP" sz="2400" b="1" dirty="0">
              <a:solidFill>
                <a:srgbClr val="00B05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274C1E5-DE2F-14B2-A1E1-0D313B84A917}"/>
              </a:ext>
            </a:extLst>
          </p:cNvPr>
          <p:cNvSpPr txBox="1"/>
          <p:nvPr/>
        </p:nvSpPr>
        <p:spPr>
          <a:xfrm>
            <a:off x="3692803" y="2014290"/>
            <a:ext cx="3057247" cy="523220"/>
          </a:xfrm>
          <a:prstGeom prst="rect">
            <a:avLst/>
          </a:prstGeom>
          <a:noFill/>
        </p:spPr>
        <p:txBody>
          <a:bodyPr wrap="square" rtlCol="0">
            <a:spAutoFit/>
          </a:bodyPr>
          <a:lstStyle/>
          <a:p>
            <a:r>
              <a:rPr lang="ja-JP" altLang="en-US" sz="2800" b="1" u="sng" dirty="0">
                <a:solidFill>
                  <a:srgbClr val="00B050"/>
                </a:solidFill>
                <a:latin typeface="メイリオ" panose="020B0604030504040204" pitchFamily="50" charset="-128"/>
                <a:ea typeface="メイリオ" panose="020B0604030504040204" pitchFamily="50" charset="-128"/>
              </a:rPr>
              <a:t>２</a:t>
            </a:r>
            <a:r>
              <a:rPr lang="ja-JP" altLang="en-US" sz="2800" b="1" u="sng"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136BFEE-AE67-27FC-D765-1CE25316582F}"/>
              </a:ext>
            </a:extLst>
          </p:cNvPr>
          <p:cNvSpPr txBox="1"/>
          <p:nvPr/>
        </p:nvSpPr>
        <p:spPr>
          <a:xfrm>
            <a:off x="3707904" y="3231186"/>
            <a:ext cx="543739" cy="523220"/>
          </a:xfrm>
          <a:prstGeom prst="rect">
            <a:avLst/>
          </a:prstGeom>
          <a:noFill/>
        </p:spPr>
        <p:txBody>
          <a:bodyPr wrap="none" rtlCol="0">
            <a:spAutoFit/>
          </a:bodyPr>
          <a:lstStyle/>
          <a:p>
            <a:r>
              <a:rPr lang="ja-JP" altLang="en-US" sz="2800" b="1" u="sng" dirty="0">
                <a:solidFill>
                  <a:srgbClr val="00B050"/>
                </a:solidFill>
                <a:latin typeface="メイリオ" panose="020B0604030504040204" pitchFamily="50" charset="-128"/>
                <a:ea typeface="メイリオ" panose="020B0604030504040204" pitchFamily="50" charset="-128"/>
              </a:rPr>
              <a:t>３</a:t>
            </a:r>
            <a:endParaRPr lang="en-US" altLang="ja-JP" sz="2800" b="1" u="sng" dirty="0">
              <a:solidFill>
                <a:srgbClr val="00B050"/>
              </a:solidFill>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F12872-8C91-0751-4E58-90BCF302E432}"/>
              </a:ext>
            </a:extLst>
          </p:cNvPr>
          <p:cNvSpPr txBox="1"/>
          <p:nvPr/>
        </p:nvSpPr>
        <p:spPr>
          <a:xfrm>
            <a:off x="3707904" y="4485419"/>
            <a:ext cx="543739" cy="523220"/>
          </a:xfrm>
          <a:prstGeom prst="rect">
            <a:avLst/>
          </a:prstGeom>
          <a:noFill/>
        </p:spPr>
        <p:txBody>
          <a:bodyPr wrap="none" rtlCol="0">
            <a:spAutoFit/>
          </a:bodyPr>
          <a:lstStyle/>
          <a:p>
            <a:r>
              <a:rPr lang="ja-JP" altLang="en-US" sz="2800" b="1" u="sng" dirty="0">
                <a:solidFill>
                  <a:srgbClr val="00B050"/>
                </a:solidFill>
                <a:latin typeface="メイリオ" panose="020B0604030504040204" pitchFamily="50" charset="-128"/>
                <a:ea typeface="メイリオ" panose="020B0604030504040204" pitchFamily="50" charset="-128"/>
              </a:rPr>
              <a:t>１</a:t>
            </a:r>
            <a:endParaRPr lang="en-US" altLang="ja-JP" sz="2800" b="1" u="sng" dirty="0">
              <a:solidFill>
                <a:srgbClr val="00B05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DC75F911-82F7-4548-8AD4-09C9A712A42F}"/>
              </a:ext>
            </a:extLst>
          </p:cNvPr>
          <p:cNvSpPr txBox="1"/>
          <p:nvPr/>
        </p:nvSpPr>
        <p:spPr>
          <a:xfrm>
            <a:off x="5282501" y="2049902"/>
            <a:ext cx="3057247" cy="369332"/>
          </a:xfrm>
          <a:prstGeom prst="rect">
            <a:avLst/>
          </a:prstGeom>
          <a:noFill/>
        </p:spPr>
        <p:txBody>
          <a:bodyPr wrap="square" rtlCol="0">
            <a:spAutoFit/>
          </a:bodyPr>
          <a:lstStyle/>
          <a:p>
            <a:r>
              <a:rPr lang="en-US" altLang="ja-JP" dirty="0">
                <a:solidFill>
                  <a:srgbClr val="00B050"/>
                </a:solidFill>
                <a:latin typeface="メイリオ" panose="020B0604030504040204" pitchFamily="50" charset="-128"/>
                <a:ea typeface="メイリオ" panose="020B0604030504040204" pitchFamily="50" charset="-128"/>
              </a:rPr>
              <a:t>※ 18P, 19P</a:t>
            </a:r>
            <a:r>
              <a:rPr lang="ja-JP" altLang="en-US" dirty="0">
                <a:solidFill>
                  <a:srgbClr val="00B050"/>
                </a:solidFill>
                <a:latin typeface="メイリオ" panose="020B0604030504040204" pitchFamily="50" charset="-128"/>
                <a:ea typeface="メイリオ" panose="020B0604030504040204" pitchFamily="50" charset="-128"/>
              </a:rPr>
              <a:t>を再チェック！</a:t>
            </a:r>
            <a:endParaRPr lang="en-US" altLang="ja-JP"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BC7BD5B4-0639-4C84-A949-94668828E412}"/>
              </a:ext>
            </a:extLst>
          </p:cNvPr>
          <p:cNvSpPr txBox="1"/>
          <p:nvPr/>
        </p:nvSpPr>
        <p:spPr>
          <a:xfrm>
            <a:off x="5282407" y="3317542"/>
            <a:ext cx="3057247" cy="369332"/>
          </a:xfrm>
          <a:prstGeom prst="rect">
            <a:avLst/>
          </a:prstGeom>
          <a:noFill/>
        </p:spPr>
        <p:txBody>
          <a:bodyPr wrap="square" rtlCol="0">
            <a:spAutoFit/>
          </a:bodyPr>
          <a:lstStyle/>
          <a:p>
            <a:r>
              <a:rPr lang="en-US" altLang="ja-JP" dirty="0">
                <a:solidFill>
                  <a:srgbClr val="00B050"/>
                </a:solidFill>
                <a:latin typeface="メイリオ" panose="020B0604030504040204" pitchFamily="50" charset="-128"/>
                <a:ea typeface="メイリオ" panose="020B0604030504040204" pitchFamily="50" charset="-128"/>
              </a:rPr>
              <a:t>※ 13P-15P</a:t>
            </a:r>
            <a:r>
              <a:rPr lang="ja-JP" altLang="en-US" dirty="0">
                <a:solidFill>
                  <a:srgbClr val="00B050"/>
                </a:solidFill>
                <a:latin typeface="メイリオ" panose="020B0604030504040204" pitchFamily="50" charset="-128"/>
                <a:ea typeface="メイリオ" panose="020B0604030504040204" pitchFamily="50" charset="-128"/>
              </a:rPr>
              <a:t>を再チェック！</a:t>
            </a:r>
            <a:endParaRPr lang="en-US" altLang="ja-JP"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D685D3C4-D045-486B-9B76-1AE9C83F0DBF}"/>
              </a:ext>
            </a:extLst>
          </p:cNvPr>
          <p:cNvSpPr txBox="1"/>
          <p:nvPr/>
        </p:nvSpPr>
        <p:spPr>
          <a:xfrm>
            <a:off x="5314596" y="4562363"/>
            <a:ext cx="3057247" cy="369332"/>
          </a:xfrm>
          <a:prstGeom prst="rect">
            <a:avLst/>
          </a:prstGeom>
          <a:noFill/>
        </p:spPr>
        <p:txBody>
          <a:bodyPr wrap="square" rtlCol="0">
            <a:spAutoFit/>
          </a:bodyPr>
          <a:lstStyle/>
          <a:p>
            <a:r>
              <a:rPr lang="en-US" altLang="ja-JP" dirty="0">
                <a:solidFill>
                  <a:srgbClr val="00B050"/>
                </a:solidFill>
                <a:latin typeface="メイリオ" panose="020B0604030504040204" pitchFamily="50" charset="-128"/>
                <a:ea typeface="メイリオ" panose="020B0604030504040204" pitchFamily="50" charset="-128"/>
              </a:rPr>
              <a:t>※ 16P</a:t>
            </a:r>
            <a:r>
              <a:rPr lang="ja-JP" altLang="en-US" dirty="0">
                <a:solidFill>
                  <a:srgbClr val="00B050"/>
                </a:solidFill>
                <a:latin typeface="メイリオ" panose="020B0604030504040204" pitchFamily="50" charset="-128"/>
                <a:ea typeface="メイリオ" panose="020B0604030504040204" pitchFamily="50" charset="-128"/>
              </a:rPr>
              <a:t>を再チェック！</a:t>
            </a:r>
            <a:endParaRPr lang="en-US" altLang="ja-JP"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6AEF332-D30F-9B76-AE37-AE987E0C443D}"/>
              </a:ext>
            </a:extLst>
          </p:cNvPr>
          <p:cNvSpPr txBox="1"/>
          <p:nvPr/>
        </p:nvSpPr>
        <p:spPr>
          <a:xfrm>
            <a:off x="303362" y="5105224"/>
            <a:ext cx="6716910" cy="1048364"/>
          </a:xfrm>
          <a:prstGeom prst="rect">
            <a:avLst/>
          </a:prstGeom>
          <a:noFill/>
        </p:spPr>
        <p:txBody>
          <a:bodyPr wrap="square" rtlCol="0">
            <a:spAutoFit/>
          </a:bodyPr>
          <a:lstStyle/>
          <a:p>
            <a:pPr>
              <a:lnSpc>
                <a:spcPct val="120000"/>
              </a:lnSpc>
            </a:pPr>
            <a:r>
              <a:rPr lang="en-US" altLang="ja-JP" sz="1750" b="1" dirty="0">
                <a:latin typeface="メイリオ" panose="020B0604030504040204" pitchFamily="50" charset="-128"/>
                <a:ea typeface="メイリオ" panose="020B0604030504040204" pitchFamily="50" charset="-128"/>
              </a:rPr>
              <a:t>※</a:t>
            </a:r>
            <a:r>
              <a:rPr lang="ja-JP" altLang="en-US" sz="1750" b="1" dirty="0">
                <a:latin typeface="メイリオ" panose="020B0604030504040204" pitchFamily="50" charset="-128"/>
                <a:ea typeface="メイリオ" panose="020B0604030504040204" pitchFamily="50" charset="-128"/>
              </a:rPr>
              <a:t>今回お伝えしたキーワードやトラブルの他、</a:t>
            </a:r>
            <a:endParaRPr lang="en-US" altLang="ja-JP" sz="1750" b="1" dirty="0">
              <a:latin typeface="メイリオ" panose="020B0604030504040204" pitchFamily="50" charset="-128"/>
              <a:ea typeface="メイリオ" panose="020B0604030504040204" pitchFamily="50" charset="-128"/>
            </a:endParaRPr>
          </a:p>
          <a:p>
            <a:pPr>
              <a:lnSpc>
                <a:spcPct val="120000"/>
              </a:lnSpc>
            </a:pPr>
            <a:r>
              <a:rPr lang="ja-JP" altLang="en-US" sz="1750" b="1" dirty="0">
                <a:latin typeface="メイリオ" panose="020B0604030504040204" pitchFamily="50" charset="-128"/>
                <a:ea typeface="メイリオ" panose="020B0604030504040204" pitchFamily="50" charset="-128"/>
              </a:rPr>
              <a:t>   インターネット上で著名人になりすまして嘘の投資広告を出す   </a:t>
            </a:r>
            <a:endParaRPr lang="en-US" altLang="ja-JP" sz="1750" b="1" dirty="0">
              <a:latin typeface="メイリオ" panose="020B0604030504040204" pitchFamily="50" charset="-128"/>
              <a:ea typeface="メイリオ" panose="020B0604030504040204" pitchFamily="50" charset="-128"/>
            </a:endParaRPr>
          </a:p>
          <a:p>
            <a:pPr>
              <a:lnSpc>
                <a:spcPct val="120000"/>
              </a:lnSpc>
            </a:pPr>
            <a:r>
              <a:rPr lang="en-US" altLang="ja-JP" sz="1750" b="1" dirty="0">
                <a:latin typeface="メイリオ" panose="020B0604030504040204" pitchFamily="50" charset="-128"/>
                <a:ea typeface="メイリオ" panose="020B0604030504040204" pitchFamily="50" charset="-128"/>
              </a:rPr>
              <a:t>  </a:t>
            </a:r>
            <a:r>
              <a:rPr lang="ja-JP" altLang="en-US" sz="1750" b="1" dirty="0">
                <a:latin typeface="メイリオ" panose="020B0604030504040204" pitchFamily="50" charset="-128"/>
                <a:ea typeface="メイリオ" panose="020B0604030504040204" pitchFamily="50" charset="-128"/>
              </a:rPr>
              <a:t>「</a:t>
            </a:r>
            <a:r>
              <a:rPr lang="en-US" altLang="ja-JP" sz="1750" b="1" dirty="0">
                <a:latin typeface="メイリオ" panose="020B0604030504040204" pitchFamily="50" charset="-128"/>
                <a:ea typeface="メイリオ" panose="020B0604030504040204" pitchFamily="50" charset="-128"/>
              </a:rPr>
              <a:t>SNS</a:t>
            </a:r>
            <a:r>
              <a:rPr lang="ja-JP" altLang="en-US" sz="1750" b="1" dirty="0">
                <a:latin typeface="メイリオ" panose="020B0604030504040204" pitchFamily="50" charset="-128"/>
                <a:ea typeface="メイリオ" panose="020B0604030504040204" pitchFamily="50" charset="-128"/>
              </a:rPr>
              <a:t>型投資詐欺」も増えているため、ご注意ください。</a:t>
            </a:r>
            <a:endParaRPr lang="en-US" altLang="ja-JP" sz="175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8396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5256"/>
            <a:ext cx="4134465" cy="490904"/>
          </a:xfrm>
        </p:spPr>
        <p:txBody>
          <a:bodyPr wrap="none">
            <a:spAutoFit/>
          </a:bodyPr>
          <a:lstStyle/>
          <a:p>
            <a:r>
              <a:rPr lang="ja-JP" altLang="en-US" sz="2800" dirty="0"/>
              <a:t>デジタルリテラシーとは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7" name="テキスト ボックス 6">
            <a:extLst>
              <a:ext uri="{FF2B5EF4-FFF2-40B4-BE49-F238E27FC236}">
                <a16:creationId xmlns:a16="http://schemas.microsoft.com/office/drawing/2014/main" id="{3FAACBE9-BCEA-48A1-BC55-E8D345B1EBCB}"/>
              </a:ext>
            </a:extLst>
          </p:cNvPr>
          <p:cNvSpPr txBox="1"/>
          <p:nvPr/>
        </p:nvSpPr>
        <p:spPr>
          <a:xfrm>
            <a:off x="215581" y="1204686"/>
            <a:ext cx="8784976" cy="3826432"/>
          </a:xfrm>
          <a:prstGeom prst="rect">
            <a:avLst/>
          </a:prstGeom>
          <a:noFill/>
        </p:spPr>
        <p:txBody>
          <a:bodyPr wrap="square">
            <a:spAutoFit/>
          </a:bodyPr>
          <a:lstStyle/>
          <a:p>
            <a:pPr algn="l">
              <a:lnSpc>
                <a:spcPct val="130000"/>
              </a:lnSpc>
            </a:pPr>
            <a:r>
              <a:rPr lang="ja-JP" altLang="en-US" sz="2400" b="1" i="0" dirty="0">
                <a:solidFill>
                  <a:srgbClr val="009650"/>
                </a:solidFill>
                <a:effectLst/>
                <a:latin typeface="メイリオ" panose="020B0604030504040204" pitchFamily="50" charset="-128"/>
                <a:ea typeface="メイリオ" panose="020B0604030504040204" pitchFamily="50" charset="-128"/>
              </a:rPr>
              <a:t>デジタルリテラシー</a:t>
            </a:r>
            <a:r>
              <a:rPr lang="ja-JP" altLang="en-US" sz="2000" b="1" i="0" dirty="0">
                <a:solidFill>
                  <a:srgbClr val="009650"/>
                </a:solidFill>
                <a:effectLst/>
                <a:latin typeface="メイリオ" panose="020B0604030504040204" pitchFamily="50" charset="-128"/>
                <a:ea typeface="メイリオ" panose="020B0604030504040204" pitchFamily="50" charset="-128"/>
              </a:rPr>
              <a:t>（デジタル社会における</a:t>
            </a:r>
            <a:r>
              <a:rPr lang="en-US" altLang="ja-JP" sz="2000" b="1" i="0" dirty="0">
                <a:solidFill>
                  <a:srgbClr val="009650"/>
                </a:solidFill>
                <a:effectLst/>
                <a:latin typeface="メイリオ" panose="020B0604030504040204" pitchFamily="50" charset="-128"/>
                <a:ea typeface="メイリオ" panose="020B0604030504040204" pitchFamily="50" charset="-128"/>
              </a:rPr>
              <a:t>ICT</a:t>
            </a:r>
            <a:r>
              <a:rPr lang="ja-JP" altLang="en-US" sz="2000" b="1" i="0" dirty="0">
                <a:solidFill>
                  <a:srgbClr val="009650"/>
                </a:solidFill>
                <a:effectLst/>
                <a:latin typeface="メイリオ" panose="020B0604030504040204" pitchFamily="50" charset="-128"/>
                <a:ea typeface="メイリオ" panose="020B0604030504040204" pitchFamily="50" charset="-128"/>
              </a:rPr>
              <a:t>リテラシー）</a:t>
            </a:r>
            <a:r>
              <a:rPr lang="ja-JP" altLang="en-US" sz="2400" b="1" i="0" dirty="0">
                <a:solidFill>
                  <a:srgbClr val="009650"/>
                </a:solidFill>
                <a:effectLst/>
                <a:latin typeface="メイリオ" panose="020B0604030504040204" pitchFamily="50" charset="-128"/>
                <a:ea typeface="メイリオ" panose="020B0604030504040204" pitchFamily="50" charset="-128"/>
              </a:rPr>
              <a:t>とは？</a:t>
            </a:r>
            <a:endParaRPr lang="en-US" altLang="ja-JP" sz="2400" b="1" dirty="0">
              <a:latin typeface="メイリオ" panose="020B0604030504040204" pitchFamily="50" charset="-128"/>
              <a:ea typeface="メイリオ" panose="020B0604030504040204" pitchFamily="50" charset="-128"/>
            </a:endParaRPr>
          </a:p>
          <a:p>
            <a:pPr algn="l">
              <a:lnSpc>
                <a:spcPct val="130000"/>
              </a:lnSpc>
              <a:spcBef>
                <a:spcPts val="600"/>
              </a:spcBef>
            </a:pPr>
            <a:r>
              <a:rPr lang="ja-JP" altLang="en-US" b="1" i="0" dirty="0">
                <a:effectLst/>
                <a:latin typeface="メイリオ" panose="020B0604030504040204" pitchFamily="50" charset="-128"/>
                <a:ea typeface="メイリオ" panose="020B0604030504040204" pitchFamily="50" charset="-128"/>
              </a:rPr>
              <a:t>本講座では皆さんに、デジタル技術やデジタル機器、またそれらを利用する各種オンラインサービスを適切に活用する能力</a:t>
            </a:r>
            <a:r>
              <a:rPr lang="en-US" altLang="ja-JP" sz="1200" b="1" i="0" dirty="0">
                <a:effectLst/>
                <a:latin typeface="メイリオ" panose="020B0604030504040204" pitchFamily="50" charset="-128"/>
                <a:ea typeface="メイリオ" panose="020B0604030504040204" pitchFamily="50" charset="-128"/>
              </a:rPr>
              <a:t>※</a:t>
            </a:r>
            <a:r>
              <a:rPr lang="ja-JP" altLang="en-US" b="1" i="0" dirty="0">
                <a:effectLst/>
                <a:latin typeface="メイリオ" panose="020B0604030504040204" pitchFamily="50" charset="-128"/>
                <a:ea typeface="メイリオ" panose="020B0604030504040204" pitchFamily="50" charset="-128"/>
              </a:rPr>
              <a:t>をつけていただくことを目的とします。</a:t>
            </a:r>
            <a:endParaRPr lang="en-US" altLang="ja-JP" b="1" i="0" dirty="0">
              <a:effectLst/>
              <a:latin typeface="メイリオ" panose="020B0604030504040204" pitchFamily="50" charset="-128"/>
              <a:ea typeface="メイリオ" panose="020B0604030504040204" pitchFamily="50" charset="-128"/>
            </a:endParaRPr>
          </a:p>
          <a:p>
            <a:pPr algn="l">
              <a:lnSpc>
                <a:spcPct val="130000"/>
              </a:lnSpc>
              <a:spcBef>
                <a:spcPts val="600"/>
              </a:spcBef>
            </a:pPr>
            <a:r>
              <a:rPr lang="en-US" altLang="ja-JP" sz="1200" b="1" i="0" u="sng" dirty="0">
                <a:solidFill>
                  <a:srgbClr val="00B050"/>
                </a:solidFill>
                <a:effectLst/>
                <a:latin typeface="メイリオ" panose="020B0604030504040204" pitchFamily="50" charset="-128"/>
                <a:ea typeface="メイリオ" panose="020B0604030504040204" pitchFamily="50" charset="-128"/>
              </a:rPr>
              <a:t>※</a:t>
            </a:r>
            <a:r>
              <a:rPr lang="ja-JP" altLang="en-US" sz="1200" b="1" i="0" u="sng" dirty="0">
                <a:solidFill>
                  <a:srgbClr val="00B050"/>
                </a:solidFill>
                <a:effectLst/>
                <a:latin typeface="メイリオ" panose="020B0604030504040204" pitchFamily="50" charset="-128"/>
                <a:ea typeface="メイリオ" panose="020B0604030504040204" pitchFamily="50" charset="-128"/>
              </a:rPr>
              <a:t>このような能力を指す言葉としては、デジタルリテラシー、</a:t>
            </a:r>
            <a:r>
              <a:rPr lang="en-US" altLang="ja-JP" sz="1200" b="1" i="0" u="sng" dirty="0">
                <a:solidFill>
                  <a:srgbClr val="00B050"/>
                </a:solidFill>
                <a:effectLst/>
                <a:latin typeface="メイリオ" panose="020B0604030504040204" pitchFamily="50" charset="-128"/>
                <a:ea typeface="メイリオ" panose="020B0604030504040204" pitchFamily="50" charset="-128"/>
              </a:rPr>
              <a:t>ICT</a:t>
            </a:r>
            <a:r>
              <a:rPr lang="ja-JP" altLang="en-US" sz="1200" b="1" i="0" u="sng" dirty="0">
                <a:solidFill>
                  <a:srgbClr val="00B050"/>
                </a:solidFill>
                <a:effectLst/>
                <a:latin typeface="メイリオ" panose="020B0604030504040204" pitchFamily="50" charset="-128"/>
                <a:ea typeface="メイリオ" panose="020B0604030504040204" pitchFamily="50" charset="-128"/>
              </a:rPr>
              <a:t>リテラシーなど様々な呼び方がありますが、本教材では、「デジタル社会における</a:t>
            </a:r>
            <a:r>
              <a:rPr lang="en-US" altLang="ja-JP" sz="1200" b="1" i="0" u="sng" dirty="0">
                <a:solidFill>
                  <a:srgbClr val="00B050"/>
                </a:solidFill>
                <a:effectLst/>
                <a:latin typeface="メイリオ" panose="020B0604030504040204" pitchFamily="50" charset="-128"/>
                <a:ea typeface="メイリオ" panose="020B0604030504040204" pitchFamily="50" charset="-128"/>
              </a:rPr>
              <a:t>ICT</a:t>
            </a:r>
            <a:r>
              <a:rPr lang="ja-JP" altLang="en-US" sz="1200" b="1" i="0" u="sng" dirty="0">
                <a:solidFill>
                  <a:srgbClr val="00B050"/>
                </a:solidFill>
                <a:effectLst/>
                <a:latin typeface="メイリオ" panose="020B0604030504040204" pitchFamily="50" charset="-128"/>
                <a:ea typeface="メイリオ" panose="020B0604030504040204" pitchFamily="50" charset="-128"/>
              </a:rPr>
              <a:t>リテラシー」の意味で「デジタルリテラシー」として取り扱います。</a:t>
            </a:r>
            <a:endParaRPr lang="en-US" altLang="ja-JP" sz="1200" b="1" u="sng" dirty="0">
              <a:solidFill>
                <a:srgbClr val="00B050"/>
              </a:solidFill>
              <a:latin typeface="メイリオ" panose="020B0604030504040204" pitchFamily="50" charset="-128"/>
              <a:ea typeface="メイリオ" panose="020B0604030504040204" pitchFamily="50" charset="-128"/>
            </a:endParaRPr>
          </a:p>
          <a:p>
            <a:pPr algn="l">
              <a:lnSpc>
                <a:spcPct val="130000"/>
              </a:lnSpc>
              <a:spcBef>
                <a:spcPts val="600"/>
              </a:spcBef>
            </a:pPr>
            <a:r>
              <a:rPr lang="ja-JP" altLang="en-US" b="1" i="0" dirty="0">
                <a:effectLst/>
                <a:latin typeface="メイリオ" panose="020B0604030504040204" pitchFamily="50" charset="-128"/>
                <a:ea typeface="メイリオ" panose="020B0604030504040204" pitchFamily="50" charset="-128"/>
              </a:rPr>
              <a:t>スマートフォンなどデジタル機器の活用のためには、基本的な操作に加え、ネット通販や検索サイト、ネット上のコミュニケーション等のオンラインサービスの利用方法や特徴の理解、それらの利用に伴う責任を理解することが重要です。</a:t>
            </a:r>
            <a:r>
              <a:rPr lang="ja-JP" altLang="en-US" b="1" i="0" u="sng" dirty="0">
                <a:solidFill>
                  <a:srgbClr val="00B050"/>
                </a:solidFill>
                <a:effectLst/>
                <a:latin typeface="メイリオ" panose="020B0604030504040204" pitchFamily="50" charset="-128"/>
                <a:ea typeface="メイリオ" panose="020B0604030504040204" pitchFamily="50" charset="-128"/>
              </a:rPr>
              <a:t>デジタルリテラシーを身につけることでオンラインでのコミュニケーションや情報の利活用がより安全で快適になります。</a:t>
            </a:r>
            <a:endParaRPr lang="en-US" altLang="ja-JP" b="1" i="0" u="sng" dirty="0">
              <a:solidFill>
                <a:srgbClr val="00B050"/>
              </a:solidFill>
              <a:effectLst/>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26FC199-B1B9-DEEB-BEAF-0A513D9CF3D4}"/>
              </a:ext>
            </a:extLst>
          </p:cNvPr>
          <p:cNvPicPr>
            <a:picLocks noChangeAspect="1"/>
          </p:cNvPicPr>
          <p:nvPr/>
        </p:nvPicPr>
        <p:blipFill>
          <a:blip r:embed="rId3"/>
          <a:stretch>
            <a:fillRect/>
          </a:stretch>
        </p:blipFill>
        <p:spPr>
          <a:xfrm>
            <a:off x="6226686" y="4603296"/>
            <a:ext cx="2370400" cy="2100036"/>
          </a:xfrm>
          <a:prstGeom prst="rect">
            <a:avLst/>
          </a:prstGeom>
        </p:spPr>
      </p:pic>
      <p:sp>
        <p:nvSpPr>
          <p:cNvPr id="6" name="四角形: 角を丸くする 5">
            <a:extLst>
              <a:ext uri="{FF2B5EF4-FFF2-40B4-BE49-F238E27FC236}">
                <a16:creationId xmlns:a16="http://schemas.microsoft.com/office/drawing/2014/main" id="{C5E38056-1B4E-AC32-08B8-F91C1A60A090}"/>
              </a:ext>
            </a:extLst>
          </p:cNvPr>
          <p:cNvSpPr/>
          <p:nvPr/>
        </p:nvSpPr>
        <p:spPr>
          <a:xfrm>
            <a:off x="751925" y="5028480"/>
            <a:ext cx="5364598" cy="1261585"/>
          </a:xfrm>
          <a:prstGeom prst="round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デジタルリテラシーはデジタル社会で</a:t>
            </a:r>
          </a:p>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楽しく活動するための大切なスキルです</a:t>
            </a:r>
          </a:p>
        </p:txBody>
      </p:sp>
    </p:spTree>
    <p:extLst>
      <p:ext uri="{BB962C8B-B14F-4D97-AF65-F5344CB8AC3E}">
        <p14:creationId xmlns:p14="http://schemas.microsoft.com/office/powerpoint/2010/main" val="66389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895A00B-280F-0BF2-B7C0-123782BC3FAD}"/>
              </a:ext>
            </a:extLst>
          </p:cNvPr>
          <p:cNvSpPr txBox="1"/>
          <p:nvPr/>
        </p:nvSpPr>
        <p:spPr>
          <a:xfrm>
            <a:off x="251520" y="1290651"/>
            <a:ext cx="8640960" cy="2789225"/>
          </a:xfrm>
          <a:prstGeom prst="rect">
            <a:avLst/>
          </a:prstGeom>
          <a:noFill/>
        </p:spPr>
        <p:txBody>
          <a:bodyPr wrap="square">
            <a:spAutoFit/>
          </a:bodyPr>
          <a:lstStyle/>
          <a:p>
            <a:pPr>
              <a:lnSpc>
                <a:spcPct val="130000"/>
              </a:lnSpc>
            </a:pPr>
            <a:r>
              <a:rPr lang="ja-JP" altLang="en-US" sz="2400" b="1" dirty="0">
                <a:solidFill>
                  <a:srgbClr val="009650"/>
                </a:solidFill>
                <a:latin typeface="メイリオ" panose="020B0604030504040204" pitchFamily="50" charset="-128"/>
                <a:ea typeface="メイリオ" panose="020B0604030504040204" pitchFamily="50" charset="-128"/>
              </a:rPr>
              <a:t>なぜ今デジタルリテラシーが必要？</a:t>
            </a:r>
            <a:endParaRPr lang="en-US" altLang="ja-JP" sz="2400" b="1" i="0" dirty="0">
              <a:effectLst/>
              <a:latin typeface="メイリオ" panose="020B0604030504040204" pitchFamily="50" charset="-128"/>
              <a:ea typeface="メイリオ" panose="020B0604030504040204" pitchFamily="50" charset="-128"/>
            </a:endParaRPr>
          </a:p>
          <a:p>
            <a:pPr>
              <a:lnSpc>
                <a:spcPct val="130000"/>
              </a:lnSpc>
              <a:spcBef>
                <a:spcPts val="600"/>
              </a:spcBef>
            </a:pPr>
            <a:r>
              <a:rPr lang="ja-JP" altLang="en-US" b="1" i="0" dirty="0">
                <a:effectLst/>
                <a:latin typeface="メイリオ" panose="020B0604030504040204" pitchFamily="50" charset="-128"/>
                <a:ea typeface="メイリオ" panose="020B0604030504040204" pitchFamily="50" charset="-128"/>
              </a:rPr>
              <a:t>日本ではデジタル技術</a:t>
            </a:r>
            <a:r>
              <a:rPr lang="ja-JP" altLang="en-US" b="1" dirty="0">
                <a:latin typeface="メイリオ" panose="020B0604030504040204" pitchFamily="50" charset="-128"/>
                <a:ea typeface="メイリオ" panose="020B0604030504040204" pitchFamily="50" charset="-128"/>
              </a:rPr>
              <a:t>が発展し</a:t>
            </a:r>
            <a:r>
              <a:rPr lang="ja-JP" altLang="en-US" b="1" i="0" dirty="0">
                <a:effectLst/>
                <a:latin typeface="メイリオ" panose="020B0604030504040204" pitchFamily="50" charset="-128"/>
                <a:ea typeface="メイリオ" panose="020B0604030504040204" pitchFamily="50" charset="-128"/>
              </a:rPr>
              <a:t>、高速で安定したインターネット通信が広く利用されています。また、スマホの普及やオンラインショッピングの一般化など、様々な分野でデジタル技術が活用されています。</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スマホを使うことで、</a:t>
            </a:r>
            <a:r>
              <a:rPr lang="ja-JP" altLang="en-US" b="1" i="0" dirty="0">
                <a:effectLst/>
                <a:latin typeface="メイリオ" panose="020B0604030504040204" pitchFamily="50" charset="-128"/>
                <a:ea typeface="メイリオ" panose="020B0604030504040204" pitchFamily="50" charset="-128"/>
              </a:rPr>
              <a:t>テレビや新聞だけでなく、</a:t>
            </a:r>
            <a:r>
              <a:rPr lang="en-US" altLang="ja-JP" b="1" i="0" u="sng" dirty="0">
                <a:solidFill>
                  <a:srgbClr val="00B050"/>
                </a:solidFill>
                <a:effectLst/>
                <a:latin typeface="メイリオ" panose="020B0604030504040204" pitchFamily="50" charset="-128"/>
                <a:ea typeface="メイリオ" panose="020B0604030504040204" pitchFamily="50" charset="-128"/>
              </a:rPr>
              <a:t>SNS</a:t>
            </a:r>
            <a:r>
              <a:rPr lang="ja-JP" altLang="en-US" b="1" i="0" u="sng" dirty="0">
                <a:solidFill>
                  <a:srgbClr val="00B050"/>
                </a:solidFill>
                <a:effectLst/>
                <a:latin typeface="メイリオ" panose="020B0604030504040204" pitchFamily="50" charset="-128"/>
                <a:ea typeface="メイリオ" panose="020B0604030504040204" pitchFamily="50" charset="-128"/>
              </a:rPr>
              <a:t>や動画サイトなどのソーシャルメディア</a:t>
            </a:r>
            <a:r>
              <a:rPr lang="ja-JP" altLang="en-US" b="1" i="0" dirty="0">
                <a:effectLst/>
                <a:latin typeface="メイリオ" panose="020B0604030504040204" pitchFamily="50" charset="-128"/>
                <a:ea typeface="メイリオ" panose="020B0604030504040204" pitchFamily="50" charset="-128"/>
              </a:rPr>
              <a:t>を通じて手軽に情報を入手できたり、お友達と写真や情報を簡単に共有したりすることができたりと、皆さんの生活もデジタル化が進んでいます。</a:t>
            </a:r>
            <a:endParaRPr lang="en-US" altLang="ja-JP" b="1" i="0" dirty="0">
              <a:effectLst/>
              <a:latin typeface="メイリオ" panose="020B0604030504040204" pitchFamily="50" charset="-128"/>
              <a:ea typeface="メイリオ" panose="020B0604030504040204" pitchFamily="50" charset="-128"/>
            </a:endParaRPr>
          </a:p>
        </p:txBody>
      </p:sp>
      <p:pic>
        <p:nvPicPr>
          <p:cNvPr id="8" name="図 7" descr="グラフィカル ユーザー インターフェイス&#10;&#10;自動的に生成された説明">
            <a:extLst>
              <a:ext uri="{FF2B5EF4-FFF2-40B4-BE49-F238E27FC236}">
                <a16:creationId xmlns:a16="http://schemas.microsoft.com/office/drawing/2014/main" id="{0A1528CF-0365-96C9-AFDA-CF8B50B7FC70}"/>
              </a:ext>
            </a:extLst>
          </p:cNvPr>
          <p:cNvPicPr>
            <a:picLocks noChangeAspect="1"/>
          </p:cNvPicPr>
          <p:nvPr/>
        </p:nvPicPr>
        <p:blipFill>
          <a:blip r:embed="rId3"/>
          <a:stretch>
            <a:fillRect/>
          </a:stretch>
        </p:blipFill>
        <p:spPr>
          <a:xfrm>
            <a:off x="5779410" y="4221088"/>
            <a:ext cx="2772308" cy="2016334"/>
          </a:xfrm>
          <a:prstGeom prst="rect">
            <a:avLst/>
          </a:prstGeom>
        </p:spPr>
      </p:pic>
      <p:sp>
        <p:nvSpPr>
          <p:cNvPr id="3" name="矢印: 右 2">
            <a:extLst>
              <a:ext uri="{FF2B5EF4-FFF2-40B4-BE49-F238E27FC236}">
                <a16:creationId xmlns:a16="http://schemas.microsoft.com/office/drawing/2014/main" id="{96B971F5-55EA-8B89-14E6-87B146B377F5}"/>
              </a:ext>
            </a:extLst>
          </p:cNvPr>
          <p:cNvSpPr/>
          <p:nvPr/>
        </p:nvSpPr>
        <p:spPr>
          <a:xfrm rot="5400000">
            <a:off x="2794526" y="3790652"/>
            <a:ext cx="435757" cy="8640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540FA03D-E29F-5765-DDEB-9659C974CA98}"/>
              </a:ext>
            </a:extLst>
          </p:cNvPr>
          <p:cNvSpPr/>
          <p:nvPr/>
        </p:nvSpPr>
        <p:spPr>
          <a:xfrm>
            <a:off x="510127" y="4520726"/>
            <a:ext cx="5004556" cy="1675538"/>
          </a:xfrm>
          <a:prstGeom prst="roundRect">
            <a:avLst/>
          </a:prstGeom>
          <a:solidFill>
            <a:srgbClr val="0096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これらの生活のデジタル化に対応するため</a:t>
            </a:r>
            <a:endParaRPr lang="en-US" altLang="ja-JP" b="1" dirty="0">
              <a:solidFill>
                <a:schemeClr val="bg1"/>
              </a:solidFill>
              <a:latin typeface="メイリオ" panose="020B0604030504040204" pitchFamily="50" charset="-128"/>
              <a:ea typeface="メイリオ" panose="020B0604030504040204" pitchFamily="50" charset="-128"/>
            </a:endParaRPr>
          </a:p>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デジタルリテラシーの知識を</a:t>
            </a:r>
            <a:endParaRPr lang="en-US" altLang="ja-JP" b="1" dirty="0">
              <a:solidFill>
                <a:schemeClr val="bg1"/>
              </a:solidFill>
              <a:latin typeface="メイリオ" panose="020B0604030504040204" pitchFamily="50" charset="-128"/>
              <a:ea typeface="メイリオ" panose="020B0604030504040204" pitchFamily="50" charset="-128"/>
            </a:endParaRPr>
          </a:p>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向上していきましょう。</a:t>
            </a:r>
          </a:p>
        </p:txBody>
      </p:sp>
      <p:sp>
        <p:nvSpPr>
          <p:cNvPr id="12" name="タイトル 1">
            <a:extLst>
              <a:ext uri="{FF2B5EF4-FFF2-40B4-BE49-F238E27FC236}">
                <a16:creationId xmlns:a16="http://schemas.microsoft.com/office/drawing/2014/main" id="{CC070EBE-ABF4-43D2-BC01-C30AB838795F}"/>
              </a:ext>
            </a:extLst>
          </p:cNvPr>
          <p:cNvSpPr>
            <a:spLocks noGrp="1"/>
          </p:cNvSpPr>
          <p:nvPr>
            <p:ph type="ctrTitle"/>
          </p:nvPr>
        </p:nvSpPr>
        <p:spPr>
          <a:xfrm>
            <a:off x="1767718" y="525256"/>
            <a:ext cx="4134465" cy="490904"/>
          </a:xfrm>
        </p:spPr>
        <p:txBody>
          <a:bodyPr wrap="none">
            <a:spAutoFit/>
          </a:bodyPr>
          <a:lstStyle/>
          <a:p>
            <a:r>
              <a:rPr lang="ja-JP" altLang="en-US" sz="2800" dirty="0"/>
              <a:t>デジタルリテラシーとは</a:t>
            </a:r>
          </a:p>
        </p:txBody>
      </p:sp>
      <p:sp>
        <p:nvSpPr>
          <p:cNvPr id="13" name="Title 1">
            <a:extLst>
              <a:ext uri="{FF2B5EF4-FFF2-40B4-BE49-F238E27FC236}">
                <a16:creationId xmlns:a16="http://schemas.microsoft.com/office/drawing/2014/main" id="{4898E99B-9934-4577-9BBC-6F1D11A74CF6}"/>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Tree>
    <p:extLst>
      <p:ext uri="{BB962C8B-B14F-4D97-AF65-F5344CB8AC3E}">
        <p14:creationId xmlns:p14="http://schemas.microsoft.com/office/powerpoint/2010/main" val="24612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23284"/>
            <a:ext cx="4134465" cy="490904"/>
          </a:xfrm>
        </p:spPr>
        <p:txBody>
          <a:bodyPr wrap="none">
            <a:spAutoFit/>
          </a:bodyPr>
          <a:lstStyle/>
          <a:p>
            <a:r>
              <a:rPr lang="ja-JP" altLang="en-US" sz="2800" dirty="0"/>
              <a:t>ソーシャルメディアとは</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cxnSp>
        <p:nvCxnSpPr>
          <p:cNvPr id="3" name="直線コネクタ 2">
            <a:extLst>
              <a:ext uri="{FF2B5EF4-FFF2-40B4-BE49-F238E27FC236}">
                <a16:creationId xmlns:a16="http://schemas.microsoft.com/office/drawing/2014/main" id="{02554F57-E29C-56D4-3A32-1CA33FCCB13F}"/>
              </a:ext>
            </a:extLst>
          </p:cNvPr>
          <p:cNvCxnSpPr/>
          <p:nvPr/>
        </p:nvCxnSpPr>
        <p:spPr>
          <a:xfrm>
            <a:off x="252480" y="2910946"/>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699A6D0-AF77-0979-3D13-1AFF60027FC5}"/>
              </a:ext>
            </a:extLst>
          </p:cNvPr>
          <p:cNvSpPr txBox="1"/>
          <p:nvPr/>
        </p:nvSpPr>
        <p:spPr>
          <a:xfrm>
            <a:off x="311283" y="1569420"/>
            <a:ext cx="8539106" cy="1354217"/>
          </a:xfrm>
          <a:prstGeom prst="rect">
            <a:avLst/>
          </a:prstGeom>
          <a:noFill/>
        </p:spPr>
        <p:txBody>
          <a:bodyPr wrap="square" rtlCol="0">
            <a:spAutoFit/>
          </a:bodyPr>
          <a:lstStyle/>
          <a:p>
            <a:pPr>
              <a:lnSpc>
                <a:spcPct val="130000"/>
              </a:lnSpc>
            </a:pPr>
            <a:r>
              <a:rPr kumimoji="1" lang="ja-JP" altLang="en-US" sz="1600" b="1" dirty="0">
                <a:latin typeface="メイリオ" panose="020B0604030504040204" pitchFamily="50" charset="-128"/>
                <a:ea typeface="メイリオ" panose="020B0604030504040204" pitchFamily="50" charset="-128"/>
              </a:rPr>
              <a:t>ソーシャルメディアとは、インターネットを使って情報を共有したり、お互いにコミュニケーションをとったりするための手段です。写真やメッセージの投稿によって、友達や家族と簡単につながることができます。使い方には注意が必要ですが、楽しい情報交換や思い出の共有に役立つ便利なツールと言えます。</a:t>
            </a:r>
            <a:endParaRPr kumimoji="1" lang="en-US" altLang="ja-JP" sz="16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92F6D6D-37CD-5202-6C50-E6EB07617214}"/>
              </a:ext>
            </a:extLst>
          </p:cNvPr>
          <p:cNvSpPr txBox="1"/>
          <p:nvPr/>
        </p:nvSpPr>
        <p:spPr>
          <a:xfrm>
            <a:off x="311283" y="3367073"/>
            <a:ext cx="1364098" cy="369332"/>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SNS</a:t>
            </a:r>
          </a:p>
        </p:txBody>
      </p:sp>
      <p:sp>
        <p:nvSpPr>
          <p:cNvPr id="8" name="テキスト ボックス 7">
            <a:extLst>
              <a:ext uri="{FF2B5EF4-FFF2-40B4-BE49-F238E27FC236}">
                <a16:creationId xmlns:a16="http://schemas.microsoft.com/office/drawing/2014/main" id="{02D34AB4-7C5E-7AEC-A238-EEAE170F4D83}"/>
              </a:ext>
            </a:extLst>
          </p:cNvPr>
          <p:cNvSpPr txBox="1"/>
          <p:nvPr/>
        </p:nvSpPr>
        <p:spPr>
          <a:xfrm>
            <a:off x="1822176" y="3019399"/>
            <a:ext cx="4815700" cy="400110"/>
          </a:xfrm>
          <a:prstGeom prst="rect">
            <a:avLst/>
          </a:prstGeom>
          <a:noFill/>
        </p:spPr>
        <p:txBody>
          <a:bodyPr wrap="square">
            <a:spAutoFit/>
          </a:bodyPr>
          <a:lstStyle/>
          <a:p>
            <a:pPr algn="l"/>
            <a:r>
              <a:rPr lang="ja-JP" altLang="en-US" sz="2000" b="1" dirty="0">
                <a:solidFill>
                  <a:srgbClr val="009650"/>
                </a:solidFill>
                <a:latin typeface="メイリオ" panose="020B0604030504040204" pitchFamily="50" charset="-128"/>
                <a:ea typeface="メイリオ" panose="020B0604030504040204" pitchFamily="50" charset="-128"/>
              </a:rPr>
              <a:t>様々なソーシャルメディアがあります</a:t>
            </a:r>
            <a:endParaRPr lang="en-US" altLang="ja-JP" sz="2000" b="1" dirty="0">
              <a:solidFill>
                <a:srgbClr val="00965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00E37E6-0D56-C5E8-C410-48E2A22A5AA2}"/>
              </a:ext>
            </a:extLst>
          </p:cNvPr>
          <p:cNvSpPr txBox="1"/>
          <p:nvPr/>
        </p:nvSpPr>
        <p:spPr>
          <a:xfrm>
            <a:off x="5551854" y="4955899"/>
            <a:ext cx="2952328" cy="369332"/>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a:t>
            </a:r>
            <a:r>
              <a:rPr lang="ja-JP" altLang="en-US" b="1" i="0" dirty="0">
                <a:solidFill>
                  <a:srgbClr val="009650"/>
                </a:solidFill>
                <a:effectLst/>
                <a:latin typeface="メイリオ" panose="020B0604030504040204" pitchFamily="50" charset="-128"/>
                <a:ea typeface="メイリオ" panose="020B0604030504040204" pitchFamily="50" charset="-128"/>
              </a:rPr>
              <a:t>メッセージングアプリ</a:t>
            </a:r>
            <a:endParaRPr lang="en-US" altLang="ja-JP" b="1" i="0" dirty="0">
              <a:solidFill>
                <a:srgbClr val="009650"/>
              </a:solidFill>
              <a:effectLst/>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D29DDB76-2CC9-4385-A1CB-F3C6790A45C3}"/>
              </a:ext>
            </a:extLst>
          </p:cNvPr>
          <p:cNvGrpSpPr/>
          <p:nvPr/>
        </p:nvGrpSpPr>
        <p:grpSpPr>
          <a:xfrm>
            <a:off x="793207" y="4912199"/>
            <a:ext cx="1347695" cy="1444154"/>
            <a:chOff x="793207" y="5104739"/>
            <a:chExt cx="1347695" cy="1444154"/>
          </a:xfrm>
        </p:grpSpPr>
        <p:sp>
          <p:nvSpPr>
            <p:cNvPr id="10" name="テキスト ボックス 9">
              <a:extLst>
                <a:ext uri="{FF2B5EF4-FFF2-40B4-BE49-F238E27FC236}">
                  <a16:creationId xmlns:a16="http://schemas.microsoft.com/office/drawing/2014/main" id="{EE967E6A-131C-1AFB-99F4-E95D0C9D7658}"/>
                </a:ext>
              </a:extLst>
            </p:cNvPr>
            <p:cNvSpPr txBox="1"/>
            <p:nvPr/>
          </p:nvSpPr>
          <p:spPr>
            <a:xfrm>
              <a:off x="793207" y="6179561"/>
              <a:ext cx="1347695" cy="369332"/>
            </a:xfrm>
            <a:prstGeom prst="rect">
              <a:avLst/>
            </a:prstGeom>
            <a:noFill/>
          </p:spPr>
          <p:txBody>
            <a:bodyPr wrap="square">
              <a:spAutoFit/>
            </a:bodyPr>
            <a:lstStyle/>
            <a:p>
              <a:pPr algn="l"/>
              <a:r>
                <a:rPr lang="en-US" altLang="ja-JP" b="1" u="sng" dirty="0">
                  <a:latin typeface="メイリオ" panose="020B0604030504040204" pitchFamily="50" charset="-128"/>
                  <a:ea typeface="メイリオ" panose="020B0604030504040204" pitchFamily="50" charset="-128"/>
                </a:rPr>
                <a:t>YouTube</a:t>
              </a:r>
              <a:endParaRPr lang="en-US" altLang="ja-JP" b="1" i="0" u="sng" dirty="0">
                <a:effectLst/>
                <a:latin typeface="メイリオ" panose="020B0604030504040204" pitchFamily="50" charset="-128"/>
                <a:ea typeface="メイリオ" panose="020B0604030504040204" pitchFamily="50" charset="-128"/>
              </a:endParaRPr>
            </a:p>
          </p:txBody>
        </p:sp>
        <p:pic>
          <p:nvPicPr>
            <p:cNvPr id="1034" name="Picture 10" descr="ベクトル 赤いユーチューブのロゴ。ソーシャルメディアのロゴ。">
              <a:extLst>
                <a:ext uri="{FF2B5EF4-FFF2-40B4-BE49-F238E27FC236}">
                  <a16:creationId xmlns:a16="http://schemas.microsoft.com/office/drawing/2014/main" id="{22150F8F-AC9E-E063-E18C-2B7BE6A2E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65" y="5104739"/>
              <a:ext cx="1109136" cy="11091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グループ化 17">
            <a:extLst>
              <a:ext uri="{FF2B5EF4-FFF2-40B4-BE49-F238E27FC236}">
                <a16:creationId xmlns:a16="http://schemas.microsoft.com/office/drawing/2014/main" id="{589D88D5-DEB5-4F77-B0A7-D5E592749BDC}"/>
              </a:ext>
            </a:extLst>
          </p:cNvPr>
          <p:cNvGrpSpPr/>
          <p:nvPr/>
        </p:nvGrpSpPr>
        <p:grpSpPr>
          <a:xfrm>
            <a:off x="4144692" y="3453680"/>
            <a:ext cx="1512168" cy="1465008"/>
            <a:chOff x="4891191" y="3444066"/>
            <a:chExt cx="1512168" cy="1465008"/>
          </a:xfrm>
        </p:grpSpPr>
        <p:pic>
          <p:nvPicPr>
            <p:cNvPr id="1032" name="Picture 8" descr="無料ベクター instagramのアイコン">
              <a:extLst>
                <a:ext uri="{FF2B5EF4-FFF2-40B4-BE49-F238E27FC236}">
                  <a16:creationId xmlns:a16="http://schemas.microsoft.com/office/drawing/2014/main" id="{6B29B33A-80AD-66F4-4129-B4E926BDC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9314" y="3444066"/>
              <a:ext cx="1109136" cy="110913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B333F1DA-1CAC-9D29-7996-4F18BEC2F570}"/>
                </a:ext>
              </a:extLst>
            </p:cNvPr>
            <p:cNvSpPr txBox="1"/>
            <p:nvPr/>
          </p:nvSpPr>
          <p:spPr>
            <a:xfrm>
              <a:off x="4891191" y="4539742"/>
              <a:ext cx="1512168" cy="369332"/>
            </a:xfrm>
            <a:prstGeom prst="rect">
              <a:avLst/>
            </a:prstGeom>
            <a:noFill/>
          </p:spPr>
          <p:txBody>
            <a:bodyPr wrap="square">
              <a:spAutoFit/>
            </a:bodyPr>
            <a:lstStyle/>
            <a:p>
              <a:pPr algn="l"/>
              <a:r>
                <a:rPr lang="en-US" altLang="ja-JP" b="1" i="0" u="sng" dirty="0">
                  <a:effectLst/>
                  <a:latin typeface="メイリオ" panose="020B0604030504040204" pitchFamily="50" charset="-128"/>
                  <a:ea typeface="メイリオ" panose="020B0604030504040204" pitchFamily="50" charset="-128"/>
                </a:rPr>
                <a:t>Instagram</a:t>
              </a:r>
            </a:p>
          </p:txBody>
        </p:sp>
      </p:grpSp>
      <p:grpSp>
        <p:nvGrpSpPr>
          <p:cNvPr id="21" name="グループ化 20">
            <a:extLst>
              <a:ext uri="{FF2B5EF4-FFF2-40B4-BE49-F238E27FC236}">
                <a16:creationId xmlns:a16="http://schemas.microsoft.com/office/drawing/2014/main" id="{31FA04B5-D89E-4FE0-8BF4-4F07E9B9F64B}"/>
              </a:ext>
            </a:extLst>
          </p:cNvPr>
          <p:cNvGrpSpPr/>
          <p:nvPr/>
        </p:nvGrpSpPr>
        <p:grpSpPr>
          <a:xfrm>
            <a:off x="2330693" y="3562888"/>
            <a:ext cx="2029171" cy="1341289"/>
            <a:chOff x="2718003" y="3575712"/>
            <a:chExt cx="2029171" cy="1341289"/>
          </a:xfrm>
        </p:grpSpPr>
        <p:pic>
          <p:nvPicPr>
            <p:cNvPr id="1030" name="Picture 6" descr="無料ベクター 新しい 2023 twitter ロゴ x アイコン デザイン">
              <a:extLst>
                <a:ext uri="{FF2B5EF4-FFF2-40B4-BE49-F238E27FC236}">
                  <a16:creationId xmlns:a16="http://schemas.microsoft.com/office/drawing/2014/main" id="{918F58D8-8058-7A48-2B2D-0C1CB2541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9395" y="3575712"/>
              <a:ext cx="778743" cy="778743"/>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0B4F5CCE-9D53-8852-F12A-A25AC27C4DA8}"/>
                </a:ext>
              </a:extLst>
            </p:cNvPr>
            <p:cNvSpPr txBox="1"/>
            <p:nvPr/>
          </p:nvSpPr>
          <p:spPr>
            <a:xfrm>
              <a:off x="2718003" y="4547669"/>
              <a:ext cx="2029171" cy="369332"/>
            </a:xfrm>
            <a:prstGeom prst="rect">
              <a:avLst/>
            </a:prstGeom>
            <a:noFill/>
          </p:spPr>
          <p:txBody>
            <a:bodyPr wrap="square" lIns="91440" tIns="45720" rIns="91440" bIns="45720" anchor="t">
              <a:spAutoFit/>
            </a:bodyPr>
            <a:lstStyle/>
            <a:p>
              <a:pPr algn="l"/>
              <a:r>
                <a:rPr lang="en-US" altLang="ja-JP" b="1" u="sng" dirty="0">
                  <a:latin typeface="メイリオ"/>
                  <a:ea typeface="メイリオ"/>
                </a:rPr>
                <a:t>X</a:t>
              </a:r>
              <a:r>
                <a:rPr lang="ja-JP" altLang="en-US" b="1" u="sng" dirty="0">
                  <a:latin typeface="メイリオ"/>
                  <a:ea typeface="メイリオ"/>
                </a:rPr>
                <a:t>（旧</a:t>
              </a:r>
              <a:r>
                <a:rPr lang="en-US" altLang="ja-JP" b="1" u="sng" dirty="0">
                  <a:latin typeface="メイリオ"/>
                  <a:ea typeface="メイリオ"/>
                </a:rPr>
                <a:t>Twitter</a:t>
              </a:r>
              <a:r>
                <a:rPr lang="ja-JP" altLang="en-US" b="1" u="sng" dirty="0">
                  <a:latin typeface="メイリオ"/>
                  <a:ea typeface="メイリオ"/>
                </a:rPr>
                <a:t>）</a:t>
              </a:r>
              <a:endParaRPr lang="en-US" altLang="ja-JP" b="1" u="sng" dirty="0">
                <a:latin typeface="メイリオ"/>
                <a:ea typeface="メイリオ"/>
              </a:endParaRPr>
            </a:p>
          </p:txBody>
        </p:sp>
      </p:grpSp>
      <p:grpSp>
        <p:nvGrpSpPr>
          <p:cNvPr id="24" name="グループ化 23">
            <a:extLst>
              <a:ext uri="{FF2B5EF4-FFF2-40B4-BE49-F238E27FC236}">
                <a16:creationId xmlns:a16="http://schemas.microsoft.com/office/drawing/2014/main" id="{1BE488C5-DD8B-416D-AA8A-DBA104E20FBF}"/>
              </a:ext>
            </a:extLst>
          </p:cNvPr>
          <p:cNvGrpSpPr/>
          <p:nvPr/>
        </p:nvGrpSpPr>
        <p:grpSpPr>
          <a:xfrm>
            <a:off x="1064354" y="3562888"/>
            <a:ext cx="1406727" cy="1331120"/>
            <a:chOff x="858742" y="3581079"/>
            <a:chExt cx="1406727" cy="1331120"/>
          </a:xfrm>
        </p:grpSpPr>
        <p:pic>
          <p:nvPicPr>
            <p:cNvPr id="1028" name="Picture 4" descr="Facebook アイコン">
              <a:extLst>
                <a:ext uri="{FF2B5EF4-FFF2-40B4-BE49-F238E27FC236}">
                  <a16:creationId xmlns:a16="http://schemas.microsoft.com/office/drawing/2014/main" id="{7A8572BD-CA5F-D964-C688-855C4059F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7876" y="3581079"/>
              <a:ext cx="778744" cy="778744"/>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a:extLst>
                <a:ext uri="{FF2B5EF4-FFF2-40B4-BE49-F238E27FC236}">
                  <a16:creationId xmlns:a16="http://schemas.microsoft.com/office/drawing/2014/main" id="{1C356032-34B1-CF3F-60C5-488B52134386}"/>
                </a:ext>
              </a:extLst>
            </p:cNvPr>
            <p:cNvSpPr txBox="1"/>
            <p:nvPr/>
          </p:nvSpPr>
          <p:spPr>
            <a:xfrm>
              <a:off x="858742" y="4542867"/>
              <a:ext cx="1406727" cy="369332"/>
            </a:xfrm>
            <a:prstGeom prst="rect">
              <a:avLst/>
            </a:prstGeom>
            <a:noFill/>
          </p:spPr>
          <p:txBody>
            <a:bodyPr wrap="square">
              <a:spAutoFit/>
            </a:bodyPr>
            <a:lstStyle/>
            <a:p>
              <a:pPr algn="l"/>
              <a:r>
                <a:rPr lang="en-US" altLang="ja-JP" b="1" i="0" u="sng" dirty="0">
                  <a:effectLst/>
                  <a:latin typeface="メイリオ" panose="020B0604030504040204" pitchFamily="50" charset="-128"/>
                  <a:ea typeface="メイリオ" panose="020B0604030504040204" pitchFamily="50" charset="-128"/>
                </a:rPr>
                <a:t>Facebook</a:t>
              </a:r>
            </a:p>
          </p:txBody>
        </p:sp>
      </p:grpSp>
      <p:grpSp>
        <p:nvGrpSpPr>
          <p:cNvPr id="11" name="グループ化 10">
            <a:extLst>
              <a:ext uri="{FF2B5EF4-FFF2-40B4-BE49-F238E27FC236}">
                <a16:creationId xmlns:a16="http://schemas.microsoft.com/office/drawing/2014/main" id="{BCFB8FD7-71E9-4A08-80C8-DC470D182124}"/>
              </a:ext>
            </a:extLst>
          </p:cNvPr>
          <p:cNvGrpSpPr/>
          <p:nvPr/>
        </p:nvGrpSpPr>
        <p:grpSpPr>
          <a:xfrm>
            <a:off x="4098340" y="5060030"/>
            <a:ext cx="1072652" cy="1317903"/>
            <a:chOff x="7230278" y="3599098"/>
            <a:chExt cx="1072652" cy="1317903"/>
          </a:xfrm>
        </p:grpSpPr>
        <p:pic>
          <p:nvPicPr>
            <p:cNvPr id="1026" name="Picture 2" descr="Tiktok, ロゴ アイコン">
              <a:extLst>
                <a:ext uri="{FF2B5EF4-FFF2-40B4-BE49-F238E27FC236}">
                  <a16:creationId xmlns:a16="http://schemas.microsoft.com/office/drawing/2014/main" id="{3C77204B-3925-EDBE-BFDA-34818D2C246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4642" y="359909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a:extLst>
                <a:ext uri="{FF2B5EF4-FFF2-40B4-BE49-F238E27FC236}">
                  <a16:creationId xmlns:a16="http://schemas.microsoft.com/office/drawing/2014/main" id="{A7B3D458-DAB8-FE4C-BAD3-E3A44CFDA0B2}"/>
                </a:ext>
              </a:extLst>
            </p:cNvPr>
            <p:cNvSpPr txBox="1"/>
            <p:nvPr/>
          </p:nvSpPr>
          <p:spPr>
            <a:xfrm>
              <a:off x="7230278" y="4547669"/>
              <a:ext cx="1072652" cy="369332"/>
            </a:xfrm>
            <a:prstGeom prst="rect">
              <a:avLst/>
            </a:prstGeom>
            <a:noFill/>
          </p:spPr>
          <p:txBody>
            <a:bodyPr wrap="square">
              <a:spAutoFit/>
            </a:bodyPr>
            <a:lstStyle/>
            <a:p>
              <a:r>
                <a:rPr lang="en-US" altLang="ja-JP" sz="1800" b="1" i="0" u="sng" dirty="0">
                  <a:effectLst/>
                  <a:latin typeface="メイリオ" panose="020B0604030504040204" pitchFamily="50" charset="-128"/>
                  <a:ea typeface="メイリオ" panose="020B0604030504040204" pitchFamily="50" charset="-128"/>
                </a:rPr>
                <a:t>Tik Tok</a:t>
              </a:r>
              <a:endParaRPr lang="ja-JP" altLang="en-US" u="sng" dirty="0"/>
            </a:p>
          </p:txBody>
        </p:sp>
      </p:grpSp>
      <p:grpSp>
        <p:nvGrpSpPr>
          <p:cNvPr id="30" name="グループ化 29">
            <a:extLst>
              <a:ext uri="{FF2B5EF4-FFF2-40B4-BE49-F238E27FC236}">
                <a16:creationId xmlns:a16="http://schemas.microsoft.com/office/drawing/2014/main" id="{FAF757C8-824B-47D9-8B14-78FA91A852AC}"/>
              </a:ext>
            </a:extLst>
          </p:cNvPr>
          <p:cNvGrpSpPr/>
          <p:nvPr/>
        </p:nvGrpSpPr>
        <p:grpSpPr>
          <a:xfrm>
            <a:off x="6465051" y="5193348"/>
            <a:ext cx="914400" cy="1258271"/>
            <a:chOff x="6988686" y="5295709"/>
            <a:chExt cx="914400" cy="1258271"/>
          </a:xfrm>
        </p:grpSpPr>
        <p:sp>
          <p:nvSpPr>
            <p:cNvPr id="19" name="テキスト ボックス 18">
              <a:extLst>
                <a:ext uri="{FF2B5EF4-FFF2-40B4-BE49-F238E27FC236}">
                  <a16:creationId xmlns:a16="http://schemas.microsoft.com/office/drawing/2014/main" id="{8BE4A4F9-B3FE-0D28-4F7F-799861916610}"/>
                </a:ext>
              </a:extLst>
            </p:cNvPr>
            <p:cNvSpPr txBox="1"/>
            <p:nvPr/>
          </p:nvSpPr>
          <p:spPr>
            <a:xfrm>
              <a:off x="7028018" y="6184648"/>
              <a:ext cx="837543" cy="369332"/>
            </a:xfrm>
            <a:prstGeom prst="rect">
              <a:avLst/>
            </a:prstGeom>
            <a:noFill/>
          </p:spPr>
          <p:txBody>
            <a:bodyPr wrap="square">
              <a:spAutoFit/>
            </a:bodyPr>
            <a:lstStyle/>
            <a:p>
              <a:r>
                <a:rPr lang="en-US" altLang="ja-JP" b="1" u="sng" dirty="0">
                  <a:latin typeface="メイリオ" panose="020B0604030504040204" pitchFamily="50" charset="-128"/>
                  <a:ea typeface="メイリオ" panose="020B0604030504040204" pitchFamily="50" charset="-128"/>
                </a:rPr>
                <a:t>LINE</a:t>
              </a:r>
              <a:endParaRPr lang="ja-JP" altLang="en-US" u="sng" dirty="0"/>
            </a:p>
          </p:txBody>
        </p:sp>
        <p:pic>
          <p:nvPicPr>
            <p:cNvPr id="1038" name="Picture 14" descr="Line 画像 - Freepikで無料ダウンロード">
              <a:extLst>
                <a:ext uri="{FF2B5EF4-FFF2-40B4-BE49-F238E27FC236}">
                  <a16:creationId xmlns:a16="http://schemas.microsoft.com/office/drawing/2014/main" id="{EF06C855-E471-015A-5D9A-DD81E5E849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8686" y="5295709"/>
              <a:ext cx="914400" cy="914400"/>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テキスト ボックス 21">
            <a:extLst>
              <a:ext uri="{FF2B5EF4-FFF2-40B4-BE49-F238E27FC236}">
                <a16:creationId xmlns:a16="http://schemas.microsoft.com/office/drawing/2014/main" id="{17D9A275-4DA8-FA25-7778-F351D1815AB9}"/>
              </a:ext>
            </a:extLst>
          </p:cNvPr>
          <p:cNvSpPr txBox="1"/>
          <p:nvPr/>
        </p:nvSpPr>
        <p:spPr>
          <a:xfrm>
            <a:off x="306738" y="4803747"/>
            <a:ext cx="2124707" cy="369332"/>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■動画共有サイト</a:t>
            </a:r>
            <a:endParaRPr lang="en-US" altLang="ja-JP" b="1" i="0" dirty="0">
              <a:solidFill>
                <a:srgbClr val="009650"/>
              </a:solidFill>
              <a:effectLst/>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987E9EC4-4CF1-4521-A7EA-51FA66C63CD9}"/>
              </a:ext>
            </a:extLst>
          </p:cNvPr>
          <p:cNvGrpSpPr/>
          <p:nvPr/>
        </p:nvGrpSpPr>
        <p:grpSpPr>
          <a:xfrm>
            <a:off x="2265469" y="5260800"/>
            <a:ext cx="1669526" cy="1108514"/>
            <a:chOff x="2890103" y="5440379"/>
            <a:chExt cx="1669526" cy="1108514"/>
          </a:xfrm>
        </p:grpSpPr>
        <p:pic>
          <p:nvPicPr>
            <p:cNvPr id="1036" name="Picture 12" descr="202302_niconicologo">
              <a:extLst>
                <a:ext uri="{FF2B5EF4-FFF2-40B4-BE49-F238E27FC236}">
                  <a16:creationId xmlns:a16="http://schemas.microsoft.com/office/drawing/2014/main" id="{70F2183B-25A9-95BF-573B-F1B4397B45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0103" y="5440379"/>
              <a:ext cx="1669526" cy="528682"/>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027FE8E3-1888-943F-BE08-4503300A62F2}"/>
                </a:ext>
              </a:extLst>
            </p:cNvPr>
            <p:cNvSpPr txBox="1"/>
            <p:nvPr/>
          </p:nvSpPr>
          <p:spPr>
            <a:xfrm>
              <a:off x="2906673" y="6179561"/>
              <a:ext cx="1636385" cy="369332"/>
            </a:xfrm>
            <a:prstGeom prst="rect">
              <a:avLst/>
            </a:prstGeom>
            <a:noFill/>
          </p:spPr>
          <p:txBody>
            <a:bodyPr wrap="square">
              <a:spAutoFit/>
            </a:bodyPr>
            <a:lstStyle/>
            <a:p>
              <a:r>
                <a:rPr lang="ja-JP" altLang="en-US" b="1" u="sng" dirty="0">
                  <a:latin typeface="メイリオ" panose="020B0604030504040204" pitchFamily="50" charset="-128"/>
                  <a:ea typeface="メイリオ" panose="020B0604030504040204" pitchFamily="50" charset="-128"/>
                </a:rPr>
                <a:t>ニコニコ動画</a:t>
              </a:r>
              <a:endParaRPr lang="ja-JP" altLang="en-US" u="sng" dirty="0"/>
            </a:p>
          </p:txBody>
        </p:sp>
      </p:grpSp>
      <p:sp>
        <p:nvSpPr>
          <p:cNvPr id="7" name="正方形/長方形 6">
            <a:extLst>
              <a:ext uri="{FF2B5EF4-FFF2-40B4-BE49-F238E27FC236}">
                <a16:creationId xmlns:a16="http://schemas.microsoft.com/office/drawing/2014/main" id="{EB936CF9-2608-4B9D-8371-ED45233ED0A8}"/>
              </a:ext>
            </a:extLst>
          </p:cNvPr>
          <p:cNvSpPr/>
          <p:nvPr/>
        </p:nvSpPr>
        <p:spPr>
          <a:xfrm>
            <a:off x="291198" y="1219445"/>
            <a:ext cx="8263801" cy="431657"/>
          </a:xfrm>
          <a:prstGeom prst="rect">
            <a:avLst/>
          </a:prstGeom>
        </p:spPr>
        <p:txBody>
          <a:bodyPr wrap="none">
            <a:spAutoFit/>
          </a:bodyPr>
          <a:lstStyle/>
          <a:p>
            <a:pP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前ページで触れたソーシャルメディアとはどのようなものなのか知りましょう</a:t>
            </a:r>
            <a:endParaRPr lang="en-US" altLang="ja-JP" b="1"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59E953CC-BC04-4EF4-9EB9-781185237AFD}"/>
              </a:ext>
            </a:extLst>
          </p:cNvPr>
          <p:cNvSpPr txBox="1"/>
          <p:nvPr/>
        </p:nvSpPr>
        <p:spPr>
          <a:xfrm>
            <a:off x="6119173" y="3102974"/>
            <a:ext cx="2594286" cy="253916"/>
          </a:xfrm>
          <a:prstGeom prst="rect">
            <a:avLst/>
          </a:prstGeom>
          <a:noFill/>
        </p:spPr>
        <p:txBody>
          <a:bodyPr wrap="square">
            <a:spAutoFit/>
          </a:bodyPr>
          <a:lstStyle/>
          <a:p>
            <a:pPr algn="l"/>
            <a:r>
              <a:rPr lang="en-US" altLang="ja-JP" sz="1050" b="1" dirty="0">
                <a:solidFill>
                  <a:srgbClr val="009650"/>
                </a:solidFill>
                <a:latin typeface="メイリオ" panose="020B0604030504040204" pitchFamily="50" charset="-128"/>
                <a:ea typeface="メイリオ" panose="020B0604030504040204" pitchFamily="50" charset="-128"/>
              </a:rPr>
              <a:t>※</a:t>
            </a:r>
            <a:r>
              <a:rPr lang="ja-JP" altLang="en-US" sz="1050" b="1" dirty="0">
                <a:solidFill>
                  <a:srgbClr val="009650"/>
                </a:solidFill>
                <a:latin typeface="メイリオ" panose="020B0604030504040204" pitchFamily="50" charset="-128"/>
                <a:ea typeface="メイリオ" panose="020B0604030504040204" pitchFamily="50" charset="-128"/>
              </a:rPr>
              <a:t>ソーシャルメディアの分類は一例です。</a:t>
            </a:r>
            <a:endParaRPr lang="en-US" altLang="ja-JP" sz="1050" b="1" dirty="0">
              <a:solidFill>
                <a:srgbClr val="009650"/>
              </a:solidFill>
              <a:latin typeface="メイリオ" panose="020B0604030504040204" pitchFamily="50" charset="-128"/>
              <a:ea typeface="メイリオ" panose="020B0604030504040204" pitchFamily="50" charset="-128"/>
            </a:endParaRPr>
          </a:p>
        </p:txBody>
      </p:sp>
      <p:grpSp>
        <p:nvGrpSpPr>
          <p:cNvPr id="26" name="グループ化 25">
            <a:extLst>
              <a:ext uri="{FF2B5EF4-FFF2-40B4-BE49-F238E27FC236}">
                <a16:creationId xmlns:a16="http://schemas.microsoft.com/office/drawing/2014/main" id="{191932C7-BF52-442F-8C8E-08796B0BBB2A}"/>
              </a:ext>
            </a:extLst>
          </p:cNvPr>
          <p:cNvGrpSpPr/>
          <p:nvPr/>
        </p:nvGrpSpPr>
        <p:grpSpPr>
          <a:xfrm>
            <a:off x="5547837" y="3451189"/>
            <a:ext cx="1776913" cy="1478467"/>
            <a:chOff x="5720084" y="3429001"/>
            <a:chExt cx="1776913" cy="1478467"/>
          </a:xfrm>
        </p:grpSpPr>
        <p:pic>
          <p:nvPicPr>
            <p:cNvPr id="25" name="図 24">
              <a:extLst>
                <a:ext uri="{FF2B5EF4-FFF2-40B4-BE49-F238E27FC236}">
                  <a16:creationId xmlns:a16="http://schemas.microsoft.com/office/drawing/2014/main" id="{B4E4E9C0-CDA0-49D5-B0C5-D2601935071D}"/>
                </a:ext>
              </a:extLst>
            </p:cNvPr>
            <p:cNvPicPr>
              <a:picLocks noChangeAspect="1"/>
            </p:cNvPicPr>
            <p:nvPr/>
          </p:nvPicPr>
          <p:blipFill>
            <a:blip r:embed="rId10"/>
            <a:stretch>
              <a:fillRect/>
            </a:stretch>
          </p:blipFill>
          <p:spPr>
            <a:xfrm>
              <a:off x="6001498" y="3429001"/>
              <a:ext cx="1109136" cy="1109136"/>
            </a:xfrm>
            <a:prstGeom prst="rect">
              <a:avLst/>
            </a:prstGeom>
          </p:spPr>
        </p:pic>
        <p:sp>
          <p:nvSpPr>
            <p:cNvPr id="34" name="テキスト ボックス 33">
              <a:extLst>
                <a:ext uri="{FF2B5EF4-FFF2-40B4-BE49-F238E27FC236}">
                  <a16:creationId xmlns:a16="http://schemas.microsoft.com/office/drawing/2014/main" id="{04FCB567-385E-4B25-8F22-1AC49EF3698E}"/>
                </a:ext>
              </a:extLst>
            </p:cNvPr>
            <p:cNvSpPr txBox="1"/>
            <p:nvPr/>
          </p:nvSpPr>
          <p:spPr>
            <a:xfrm>
              <a:off x="5720084" y="4538136"/>
              <a:ext cx="1776913" cy="369332"/>
            </a:xfrm>
            <a:prstGeom prst="rect">
              <a:avLst/>
            </a:prstGeom>
            <a:noFill/>
          </p:spPr>
          <p:txBody>
            <a:bodyPr wrap="square">
              <a:spAutoFit/>
            </a:bodyPr>
            <a:lstStyle/>
            <a:p>
              <a:pPr algn="l"/>
              <a:r>
                <a:rPr lang="en-US" altLang="ja-JP" b="1" i="0" u="sng" dirty="0">
                  <a:effectLst/>
                  <a:latin typeface="メイリオ" panose="020B0604030504040204" pitchFamily="50" charset="-128"/>
                  <a:ea typeface="メイリオ" panose="020B0604030504040204" pitchFamily="50" charset="-128"/>
                </a:rPr>
                <a:t>Ameba</a:t>
              </a:r>
              <a:r>
                <a:rPr lang="ja-JP" altLang="en-US" b="1" i="0" u="sng" dirty="0">
                  <a:effectLst/>
                  <a:latin typeface="メイリオ" panose="020B0604030504040204" pitchFamily="50" charset="-128"/>
                  <a:ea typeface="メイリオ" panose="020B0604030504040204" pitchFamily="50" charset="-128"/>
                </a:rPr>
                <a:t>ブログ</a:t>
              </a:r>
              <a:endParaRPr lang="en-US" altLang="ja-JP" b="1" i="0" u="sng" dirty="0">
                <a:effectLst/>
                <a:latin typeface="メイリオ" panose="020B0604030504040204" pitchFamily="50" charset="-128"/>
                <a:ea typeface="メイリオ" panose="020B0604030504040204" pitchFamily="50" charset="-128"/>
              </a:endParaRPr>
            </a:p>
          </p:txBody>
        </p:sp>
      </p:grpSp>
      <p:grpSp>
        <p:nvGrpSpPr>
          <p:cNvPr id="29" name="グループ化 28">
            <a:extLst>
              <a:ext uri="{FF2B5EF4-FFF2-40B4-BE49-F238E27FC236}">
                <a16:creationId xmlns:a16="http://schemas.microsoft.com/office/drawing/2014/main" id="{4D50FAFA-FE61-4745-AEA3-B0B9EA731CD6}"/>
              </a:ext>
            </a:extLst>
          </p:cNvPr>
          <p:cNvGrpSpPr/>
          <p:nvPr/>
        </p:nvGrpSpPr>
        <p:grpSpPr>
          <a:xfrm>
            <a:off x="7310262" y="3510468"/>
            <a:ext cx="1776913" cy="1417407"/>
            <a:chOff x="7310262" y="3510468"/>
            <a:chExt cx="1776913" cy="1417407"/>
          </a:xfrm>
        </p:grpSpPr>
        <p:pic>
          <p:nvPicPr>
            <p:cNvPr id="28" name="図 27">
              <a:extLst>
                <a:ext uri="{FF2B5EF4-FFF2-40B4-BE49-F238E27FC236}">
                  <a16:creationId xmlns:a16="http://schemas.microsoft.com/office/drawing/2014/main" id="{B037AFDB-CF6D-4AA7-B1B7-70DC03F402ED}"/>
                </a:ext>
              </a:extLst>
            </p:cNvPr>
            <p:cNvPicPr>
              <a:picLocks noChangeAspect="1"/>
            </p:cNvPicPr>
            <p:nvPr/>
          </p:nvPicPr>
          <p:blipFill>
            <a:blip r:embed="rId11"/>
            <a:stretch>
              <a:fillRect/>
            </a:stretch>
          </p:blipFill>
          <p:spPr>
            <a:xfrm>
              <a:off x="7449031" y="3510468"/>
              <a:ext cx="1143672" cy="1143672"/>
            </a:xfrm>
            <a:prstGeom prst="rect">
              <a:avLst/>
            </a:prstGeom>
          </p:spPr>
        </p:pic>
        <p:sp>
          <p:nvSpPr>
            <p:cNvPr id="38" name="テキスト ボックス 37">
              <a:extLst>
                <a:ext uri="{FF2B5EF4-FFF2-40B4-BE49-F238E27FC236}">
                  <a16:creationId xmlns:a16="http://schemas.microsoft.com/office/drawing/2014/main" id="{0ED22968-4AEF-47AA-9D35-B1B6A2CDD158}"/>
                </a:ext>
              </a:extLst>
            </p:cNvPr>
            <p:cNvSpPr txBox="1"/>
            <p:nvPr/>
          </p:nvSpPr>
          <p:spPr>
            <a:xfrm>
              <a:off x="7310262" y="4558543"/>
              <a:ext cx="1776913" cy="369332"/>
            </a:xfrm>
            <a:prstGeom prst="rect">
              <a:avLst/>
            </a:prstGeom>
            <a:noFill/>
          </p:spPr>
          <p:txBody>
            <a:bodyPr wrap="square">
              <a:spAutoFit/>
            </a:bodyPr>
            <a:lstStyle/>
            <a:p>
              <a:pPr algn="l"/>
              <a:r>
                <a:rPr lang="ja-JP" altLang="en-US" b="1" i="0" u="sng" dirty="0">
                  <a:effectLst/>
                  <a:latin typeface="メイリオ" panose="020B0604030504040204" pitchFamily="50" charset="-128"/>
                  <a:ea typeface="メイリオ" panose="020B0604030504040204" pitchFamily="50" charset="-128"/>
                </a:rPr>
                <a:t>はてなブログ</a:t>
              </a:r>
              <a:endParaRPr lang="en-US" altLang="ja-JP" b="1" i="0" u="sng" dirty="0">
                <a:effectLst/>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470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descr="グラフィカル ユーザー インターフェイス, テキスト, アプリケーション&#10;&#10;自動的に生成された説明">
            <a:extLst>
              <a:ext uri="{FF2B5EF4-FFF2-40B4-BE49-F238E27FC236}">
                <a16:creationId xmlns:a16="http://schemas.microsoft.com/office/drawing/2014/main" id="{0C24FBFE-4FF4-CA43-7E87-713F5BCF2FB3}"/>
              </a:ext>
            </a:extLst>
          </p:cNvPr>
          <p:cNvPicPr>
            <a:picLocks noChangeAspect="1"/>
          </p:cNvPicPr>
          <p:nvPr/>
        </p:nvPicPr>
        <p:blipFill>
          <a:blip r:embed="rId3"/>
          <a:stretch>
            <a:fillRect/>
          </a:stretch>
        </p:blipFill>
        <p:spPr>
          <a:xfrm>
            <a:off x="3008634" y="3861149"/>
            <a:ext cx="1216441" cy="2502155"/>
          </a:xfrm>
          <a:prstGeom prst="rect">
            <a:avLst/>
          </a:prstGeom>
        </p:spPr>
      </p:pic>
      <p:pic>
        <p:nvPicPr>
          <p:cNvPr id="21" name="図 20" descr="写真, モニター, 背景, 画面 が含まれている画像&#10;&#10;自動的に生成された説明">
            <a:extLst>
              <a:ext uri="{FF2B5EF4-FFF2-40B4-BE49-F238E27FC236}">
                <a16:creationId xmlns:a16="http://schemas.microsoft.com/office/drawing/2014/main" id="{945263B1-B925-252B-1C7D-000B303C7D3B}"/>
              </a:ext>
            </a:extLst>
          </p:cNvPr>
          <p:cNvPicPr>
            <a:picLocks noChangeAspect="1"/>
          </p:cNvPicPr>
          <p:nvPr/>
        </p:nvPicPr>
        <p:blipFill>
          <a:blip r:embed="rId4"/>
          <a:stretch>
            <a:fillRect/>
          </a:stretch>
        </p:blipFill>
        <p:spPr>
          <a:xfrm>
            <a:off x="1346314" y="3853920"/>
            <a:ext cx="1169335" cy="2502155"/>
          </a:xfrm>
          <a:prstGeom prst="rect">
            <a:avLst/>
          </a:prstGeom>
        </p:spPr>
      </p:pic>
      <p:sp>
        <p:nvSpPr>
          <p:cNvPr id="2" name="タイトル 1"/>
          <p:cNvSpPr>
            <a:spLocks noGrp="1"/>
          </p:cNvSpPr>
          <p:nvPr>
            <p:ph type="ctrTitle"/>
          </p:nvPr>
        </p:nvSpPr>
        <p:spPr>
          <a:xfrm>
            <a:off x="1691680" y="543544"/>
            <a:ext cx="2395207" cy="490904"/>
          </a:xfrm>
        </p:spPr>
        <p:txBody>
          <a:bodyPr wrap="none">
            <a:spAutoFit/>
          </a:bodyPr>
          <a:lstStyle/>
          <a:p>
            <a:r>
              <a:rPr lang="en-US" altLang="ja-JP" sz="2800" dirty="0"/>
              <a:t>SNS</a:t>
            </a:r>
            <a:r>
              <a:rPr lang="ja-JP" altLang="en-US" sz="2800" dirty="0"/>
              <a:t>について</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6" name="テキスト ボックス 5">
            <a:extLst>
              <a:ext uri="{FF2B5EF4-FFF2-40B4-BE49-F238E27FC236}">
                <a16:creationId xmlns:a16="http://schemas.microsoft.com/office/drawing/2014/main" id="{D11FDD4C-51E3-63DE-B9CE-59771F26A35C}"/>
              </a:ext>
            </a:extLst>
          </p:cNvPr>
          <p:cNvSpPr txBox="1"/>
          <p:nvPr/>
        </p:nvSpPr>
        <p:spPr>
          <a:xfrm>
            <a:off x="298263" y="1206629"/>
            <a:ext cx="8595828" cy="2232150"/>
          </a:xfrm>
          <a:prstGeom prst="rect">
            <a:avLst/>
          </a:prstGeom>
          <a:noFill/>
        </p:spPr>
        <p:txBody>
          <a:bodyPr wrap="square">
            <a:spAutoFit/>
          </a:bodyPr>
          <a:lstStyle/>
          <a:p>
            <a:pPr>
              <a:lnSpc>
                <a:spcPct val="130000"/>
              </a:lnSpc>
            </a:pPr>
            <a:r>
              <a:rPr lang="en-US" altLang="ja-JP" b="1" i="0" dirty="0">
                <a:solidFill>
                  <a:srgbClr val="222222"/>
                </a:solidFill>
                <a:effectLst/>
                <a:latin typeface="メイリオ" panose="020B0604030504040204" pitchFamily="50" charset="-128"/>
                <a:ea typeface="メイリオ" panose="020B0604030504040204" pitchFamily="50" charset="-128"/>
              </a:rPr>
              <a:t>SNS</a:t>
            </a:r>
            <a:r>
              <a:rPr lang="ja-JP" altLang="en-US" b="1" i="0" dirty="0">
                <a:solidFill>
                  <a:srgbClr val="222222"/>
                </a:solidFill>
                <a:effectLst/>
                <a:latin typeface="メイリオ" panose="020B0604030504040204" pitchFamily="50" charset="-128"/>
                <a:ea typeface="メイリオ" panose="020B0604030504040204" pitchFamily="50" charset="-128"/>
              </a:rPr>
              <a:t>（ソーシャルネットワーキングサービス）は、インターネット上のコミュニティサイトのことで、趣味や興味を共有しながら友達や家族と簡単につながる手段です。自分の好きな写真やメッセージを共有することができます。</a:t>
            </a:r>
            <a:endParaRPr lang="en-US" altLang="ja-JP" b="1" i="0" dirty="0">
              <a:solidFill>
                <a:srgbClr val="222222"/>
              </a:solidFill>
              <a:effectLst/>
              <a:latin typeface="メイリオ" panose="020B0604030504040204" pitchFamily="50" charset="-128"/>
              <a:ea typeface="メイリオ" panose="020B0604030504040204" pitchFamily="50" charset="-128"/>
            </a:endParaRPr>
          </a:p>
          <a:p>
            <a:pPr>
              <a:lnSpc>
                <a:spcPct val="130000"/>
              </a:lnSpc>
            </a:pPr>
            <a:r>
              <a:rPr lang="ja-JP" altLang="en-US" b="1" i="0" dirty="0">
                <a:solidFill>
                  <a:srgbClr val="222222"/>
                </a:solidFill>
                <a:effectLst/>
                <a:latin typeface="メイリオ" panose="020B0604030504040204" pitchFamily="50" charset="-128"/>
                <a:ea typeface="メイリオ" panose="020B0604030504040204" pitchFamily="50" charset="-128"/>
              </a:rPr>
              <a:t>最近では、個人だけでなく企業も利用しています。</a:t>
            </a:r>
            <a:endParaRPr lang="en-US" altLang="ja-JP" b="1" i="0" dirty="0">
              <a:solidFill>
                <a:srgbClr val="222222"/>
              </a:solidFill>
              <a:effectLst/>
              <a:latin typeface="メイリオ" panose="020B0604030504040204" pitchFamily="50" charset="-128"/>
              <a:ea typeface="メイリオ" panose="020B0604030504040204" pitchFamily="50" charset="-128"/>
            </a:endParaRPr>
          </a:p>
          <a:p>
            <a:pPr>
              <a:lnSpc>
                <a:spcPct val="130000"/>
              </a:lnSpc>
            </a:pPr>
            <a:r>
              <a:rPr lang="ja-JP" altLang="en-US" b="1" i="0" dirty="0">
                <a:solidFill>
                  <a:srgbClr val="222222"/>
                </a:solidFill>
                <a:effectLst/>
                <a:latin typeface="メイリオ" panose="020B0604030504040204" pitchFamily="50" charset="-128"/>
                <a:ea typeface="メイリオ" panose="020B0604030504040204" pitchFamily="50" charset="-128"/>
              </a:rPr>
              <a:t>例えば、</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LINE</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ja-JP" altLang="en-US" b="1" i="0" dirty="0">
                <a:solidFill>
                  <a:srgbClr val="222222"/>
                </a:solidFill>
                <a:effectLst/>
                <a:latin typeface="メイリオ" panose="020B0604030504040204" pitchFamily="50" charset="-128"/>
                <a:ea typeface="メイリオ" panose="020B0604030504040204" pitchFamily="50" charset="-128"/>
              </a:rPr>
              <a:t>や</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X</a:t>
            </a:r>
            <a:r>
              <a:rPr lang="ja-JP" altLang="en-US" b="1" i="0" dirty="0">
                <a:solidFill>
                  <a:srgbClr val="009650"/>
                </a:solidFill>
                <a:effectLst/>
                <a:latin typeface="メイリオ" panose="020B0604030504040204" pitchFamily="50" charset="-128"/>
                <a:ea typeface="メイリオ" panose="020B0604030504040204" pitchFamily="50" charset="-128"/>
              </a:rPr>
              <a:t>（旧</a:t>
            </a:r>
            <a:r>
              <a:rPr lang="en-US" altLang="ja-JP" b="1" i="0" dirty="0">
                <a:solidFill>
                  <a:srgbClr val="009650"/>
                </a:solidFill>
                <a:effectLst/>
                <a:latin typeface="メイリオ" panose="020B0604030504040204" pitchFamily="50" charset="-128"/>
                <a:ea typeface="メイリオ" panose="020B0604030504040204" pitchFamily="50" charset="-128"/>
              </a:rPr>
              <a:t>Twitter</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ja-JP" altLang="en-US" b="1" i="0" dirty="0">
                <a:solidFill>
                  <a:srgbClr val="222222"/>
                </a:solidFill>
                <a:effectLst/>
                <a:latin typeface="メイリオ" panose="020B0604030504040204" pitchFamily="50" charset="-128"/>
                <a:ea typeface="メイリオ" panose="020B0604030504040204" pitchFamily="50" charset="-128"/>
              </a:rPr>
              <a:t>、</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Instagram</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Facebook</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ja-JP" altLang="en-US" b="1" i="0" dirty="0">
                <a:solidFill>
                  <a:srgbClr val="222222"/>
                </a:solidFill>
                <a:effectLst/>
                <a:latin typeface="メイリオ" panose="020B0604030504040204" pitchFamily="50" charset="-128"/>
                <a:ea typeface="メイリオ" panose="020B0604030504040204" pitchFamily="50" charset="-128"/>
              </a:rPr>
              <a:t>などが、便利な</a:t>
            </a:r>
            <a:r>
              <a:rPr lang="en-US" altLang="ja-JP" b="1" i="0" dirty="0">
                <a:solidFill>
                  <a:srgbClr val="222222"/>
                </a:solidFill>
                <a:effectLst/>
                <a:latin typeface="メイリオ" panose="020B0604030504040204" pitchFamily="50" charset="-128"/>
                <a:ea typeface="メイリオ" panose="020B0604030504040204" pitchFamily="50" charset="-128"/>
              </a:rPr>
              <a:t>SNS</a:t>
            </a:r>
            <a:r>
              <a:rPr lang="ja-JP" altLang="en-US" b="1" i="0" dirty="0">
                <a:solidFill>
                  <a:srgbClr val="222222"/>
                </a:solidFill>
                <a:effectLst/>
                <a:latin typeface="メイリオ" panose="020B0604030504040204" pitchFamily="50" charset="-128"/>
                <a:ea typeface="メイリオ" panose="020B0604030504040204" pitchFamily="50" charset="-128"/>
              </a:rPr>
              <a:t>の代表例です。</a:t>
            </a:r>
            <a:endParaRPr lang="en-US" altLang="ja-JP" b="1" i="0" dirty="0">
              <a:solidFill>
                <a:srgbClr val="222222"/>
              </a:solidFill>
              <a:effectLst/>
              <a:latin typeface="メイリオ" panose="020B0604030504040204" pitchFamily="50" charset="-128"/>
              <a:ea typeface="メイリオ" panose="020B0604030504040204" pitchFamily="50" charset="-128"/>
            </a:endParaRPr>
          </a:p>
        </p:txBody>
      </p:sp>
      <p:cxnSp>
        <p:nvCxnSpPr>
          <p:cNvPr id="3" name="直線コネクタ 2">
            <a:extLst>
              <a:ext uri="{FF2B5EF4-FFF2-40B4-BE49-F238E27FC236}">
                <a16:creationId xmlns:a16="http://schemas.microsoft.com/office/drawing/2014/main" id="{C217F378-006A-A75E-952E-36A608314AB3}"/>
              </a:ext>
            </a:extLst>
          </p:cNvPr>
          <p:cNvCxnSpPr/>
          <p:nvPr/>
        </p:nvCxnSpPr>
        <p:spPr>
          <a:xfrm>
            <a:off x="252480" y="3429000"/>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414F02F-D3E5-735A-A7A1-CA312DD1C5A9}"/>
              </a:ext>
            </a:extLst>
          </p:cNvPr>
          <p:cNvSpPr txBox="1"/>
          <p:nvPr/>
        </p:nvSpPr>
        <p:spPr>
          <a:xfrm>
            <a:off x="252480" y="3460941"/>
            <a:ext cx="1152128" cy="400110"/>
          </a:xfrm>
          <a:prstGeom prst="rect">
            <a:avLst/>
          </a:prstGeom>
          <a:noFill/>
        </p:spPr>
        <p:txBody>
          <a:bodyPr wrap="square">
            <a:spAutoFit/>
          </a:bodyPr>
          <a:lstStyle/>
          <a:p>
            <a:pPr algn="l"/>
            <a:r>
              <a:rPr lang="ja-JP" altLang="en-US" sz="2000" b="1" dirty="0">
                <a:solidFill>
                  <a:srgbClr val="009650"/>
                </a:solidFill>
                <a:latin typeface="メイリオ" panose="020B0604030504040204" pitchFamily="50" charset="-128"/>
                <a:ea typeface="メイリオ" panose="020B0604030504040204" pitchFamily="50" charset="-128"/>
              </a:rPr>
              <a:t>画面例</a:t>
            </a:r>
            <a:endParaRPr lang="en-US" altLang="ja-JP" sz="2000" b="1" dirty="0">
              <a:solidFill>
                <a:srgbClr val="00965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A459397-B747-DD1E-6BD1-5AB10BDB0084}"/>
              </a:ext>
            </a:extLst>
          </p:cNvPr>
          <p:cNvSpPr txBox="1"/>
          <p:nvPr/>
        </p:nvSpPr>
        <p:spPr>
          <a:xfrm>
            <a:off x="1100179" y="3476330"/>
            <a:ext cx="1669131" cy="369332"/>
          </a:xfrm>
          <a:prstGeom prst="rect">
            <a:avLst/>
          </a:prstGeom>
          <a:noFill/>
        </p:spPr>
        <p:txBody>
          <a:bodyPr wrap="square">
            <a:spAutoFit/>
          </a:bodyPr>
          <a:lstStyle/>
          <a:p>
            <a:pPr algn="ctr"/>
            <a:r>
              <a:rPr lang="en-US" altLang="ja-JP" b="1" i="0" dirty="0">
                <a:effectLst/>
                <a:latin typeface="メイリオ" panose="020B0604030504040204" pitchFamily="50" charset="-128"/>
                <a:ea typeface="メイリオ" panose="020B0604030504040204" pitchFamily="50" charset="-128"/>
              </a:rPr>
              <a:t>Instagram</a:t>
            </a:r>
          </a:p>
        </p:txBody>
      </p:sp>
      <p:sp>
        <p:nvSpPr>
          <p:cNvPr id="15" name="テキスト ボックス 14">
            <a:extLst>
              <a:ext uri="{FF2B5EF4-FFF2-40B4-BE49-F238E27FC236}">
                <a16:creationId xmlns:a16="http://schemas.microsoft.com/office/drawing/2014/main" id="{CEA508BC-BA84-53B8-9D33-DDB5DA379905}"/>
              </a:ext>
            </a:extLst>
          </p:cNvPr>
          <p:cNvSpPr txBox="1"/>
          <p:nvPr/>
        </p:nvSpPr>
        <p:spPr>
          <a:xfrm>
            <a:off x="4544769" y="3512701"/>
            <a:ext cx="2029171" cy="369332"/>
          </a:xfrm>
          <a:prstGeom prst="rect">
            <a:avLst/>
          </a:prstGeom>
          <a:noFill/>
        </p:spPr>
        <p:txBody>
          <a:bodyPr wrap="square" lIns="91440" tIns="45720" rIns="91440" bIns="45720" anchor="t">
            <a:spAutoFit/>
          </a:bodyPr>
          <a:lstStyle/>
          <a:p>
            <a:pPr algn="ctr"/>
            <a:r>
              <a:rPr lang="en-US" altLang="ja-JP" b="1" dirty="0">
                <a:latin typeface="メイリオ"/>
                <a:ea typeface="メイリオ"/>
              </a:rPr>
              <a:t>X</a:t>
            </a:r>
            <a:r>
              <a:rPr lang="ja-JP" altLang="en-US" b="1" dirty="0">
                <a:latin typeface="メイリオ"/>
                <a:ea typeface="メイリオ"/>
              </a:rPr>
              <a:t>（旧</a:t>
            </a:r>
            <a:r>
              <a:rPr lang="en-US" altLang="ja-JP" b="1" dirty="0">
                <a:latin typeface="メイリオ"/>
                <a:ea typeface="メイリオ"/>
              </a:rPr>
              <a:t>Twitter</a:t>
            </a:r>
            <a:r>
              <a:rPr lang="ja-JP" altLang="en-US" b="1" dirty="0">
                <a:latin typeface="メイリオ"/>
                <a:ea typeface="メイリオ"/>
              </a:rPr>
              <a:t>）</a:t>
            </a:r>
            <a:endParaRPr lang="en-US" altLang="ja-JP" b="1" dirty="0">
              <a:latin typeface="メイリオ"/>
              <a:ea typeface="メイリオ"/>
            </a:endParaRPr>
          </a:p>
        </p:txBody>
      </p:sp>
      <p:sp>
        <p:nvSpPr>
          <p:cNvPr id="16" name="テキスト ボックス 15">
            <a:extLst>
              <a:ext uri="{FF2B5EF4-FFF2-40B4-BE49-F238E27FC236}">
                <a16:creationId xmlns:a16="http://schemas.microsoft.com/office/drawing/2014/main" id="{DADCD03A-EA33-BF5C-2829-A1FFC4BA11EE}"/>
              </a:ext>
            </a:extLst>
          </p:cNvPr>
          <p:cNvSpPr txBox="1"/>
          <p:nvPr/>
        </p:nvSpPr>
        <p:spPr>
          <a:xfrm>
            <a:off x="3080683" y="3505993"/>
            <a:ext cx="1072652" cy="369332"/>
          </a:xfrm>
          <a:prstGeom prst="rect">
            <a:avLst/>
          </a:prstGeom>
          <a:noFill/>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LINE</a:t>
            </a:r>
            <a:endParaRPr lang="ja-JP" altLang="en-US" dirty="0"/>
          </a:p>
        </p:txBody>
      </p:sp>
      <p:sp>
        <p:nvSpPr>
          <p:cNvPr id="18" name="テキスト ボックス 17">
            <a:extLst>
              <a:ext uri="{FF2B5EF4-FFF2-40B4-BE49-F238E27FC236}">
                <a16:creationId xmlns:a16="http://schemas.microsoft.com/office/drawing/2014/main" id="{C9D91B5B-6529-42A3-A85A-72EC4CED019D}"/>
              </a:ext>
            </a:extLst>
          </p:cNvPr>
          <p:cNvSpPr txBox="1"/>
          <p:nvPr/>
        </p:nvSpPr>
        <p:spPr>
          <a:xfrm>
            <a:off x="6921015" y="3513837"/>
            <a:ext cx="1406727" cy="369332"/>
          </a:xfrm>
          <a:prstGeom prst="rect">
            <a:avLst/>
          </a:prstGeom>
          <a:noFill/>
        </p:spPr>
        <p:txBody>
          <a:bodyPr wrap="square">
            <a:spAutoFit/>
          </a:bodyPr>
          <a:lstStyle/>
          <a:p>
            <a:pPr algn="l"/>
            <a:r>
              <a:rPr lang="en-US" altLang="ja-JP" b="1" i="0" dirty="0">
                <a:effectLst/>
                <a:latin typeface="メイリオ" panose="020B0604030504040204" pitchFamily="50" charset="-128"/>
                <a:ea typeface="メイリオ" panose="020B0604030504040204" pitchFamily="50" charset="-128"/>
              </a:rPr>
              <a:t>Facebook</a:t>
            </a:r>
          </a:p>
        </p:txBody>
      </p:sp>
      <p:grpSp>
        <p:nvGrpSpPr>
          <p:cNvPr id="19" name="グループ化 18">
            <a:extLst>
              <a:ext uri="{FF2B5EF4-FFF2-40B4-BE49-F238E27FC236}">
                <a16:creationId xmlns:a16="http://schemas.microsoft.com/office/drawing/2014/main" id="{E920C578-D0B5-433D-AA5D-1438D1546972}"/>
              </a:ext>
            </a:extLst>
          </p:cNvPr>
          <p:cNvGrpSpPr/>
          <p:nvPr/>
        </p:nvGrpSpPr>
        <p:grpSpPr>
          <a:xfrm>
            <a:off x="6842316" y="3845661"/>
            <a:ext cx="1331304" cy="2510414"/>
            <a:chOff x="6921015" y="3845661"/>
            <a:chExt cx="1406727" cy="2510414"/>
          </a:xfrm>
        </p:grpSpPr>
        <p:pic>
          <p:nvPicPr>
            <p:cNvPr id="14" name="図 13">
              <a:extLst>
                <a:ext uri="{FF2B5EF4-FFF2-40B4-BE49-F238E27FC236}">
                  <a16:creationId xmlns:a16="http://schemas.microsoft.com/office/drawing/2014/main" id="{9685671C-7A57-4C56-9458-DF56873C092F}"/>
                </a:ext>
              </a:extLst>
            </p:cNvPr>
            <p:cNvPicPr>
              <a:picLocks noChangeAspect="1"/>
            </p:cNvPicPr>
            <p:nvPr/>
          </p:nvPicPr>
          <p:blipFill>
            <a:blip r:embed="rId5"/>
            <a:stretch>
              <a:fillRect/>
            </a:stretch>
          </p:blipFill>
          <p:spPr>
            <a:xfrm>
              <a:off x="6921015" y="3845661"/>
              <a:ext cx="1331304" cy="2510414"/>
            </a:xfrm>
            <a:prstGeom prst="rect">
              <a:avLst/>
            </a:prstGeom>
          </p:spPr>
        </p:pic>
        <p:sp>
          <p:nvSpPr>
            <p:cNvPr id="17" name="正方形/長方形 16">
              <a:extLst>
                <a:ext uri="{FF2B5EF4-FFF2-40B4-BE49-F238E27FC236}">
                  <a16:creationId xmlns:a16="http://schemas.microsoft.com/office/drawing/2014/main" id="{CD7A3480-60DB-4778-B986-A971CDF4C25C}"/>
                </a:ext>
              </a:extLst>
            </p:cNvPr>
            <p:cNvSpPr/>
            <p:nvPr/>
          </p:nvSpPr>
          <p:spPr>
            <a:xfrm>
              <a:off x="6921015" y="3845661"/>
              <a:ext cx="1406727" cy="248075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8" name="図 27" descr="グラフィカル ユーザー インターフェイス, テキスト, アプリケーション&#10;&#10;自動的に生成された説明">
            <a:extLst>
              <a:ext uri="{FF2B5EF4-FFF2-40B4-BE49-F238E27FC236}">
                <a16:creationId xmlns:a16="http://schemas.microsoft.com/office/drawing/2014/main" id="{DB0A6D93-083E-60B9-64A7-786CA8901847}"/>
              </a:ext>
            </a:extLst>
          </p:cNvPr>
          <p:cNvPicPr>
            <a:picLocks noChangeAspect="1"/>
          </p:cNvPicPr>
          <p:nvPr/>
        </p:nvPicPr>
        <p:blipFill>
          <a:blip r:embed="rId6"/>
          <a:stretch>
            <a:fillRect/>
          </a:stretch>
        </p:blipFill>
        <p:spPr>
          <a:xfrm>
            <a:off x="4884267" y="3853681"/>
            <a:ext cx="1169335" cy="2502155"/>
          </a:xfrm>
          <a:prstGeom prst="rect">
            <a:avLst/>
          </a:prstGeom>
        </p:spPr>
      </p:pic>
    </p:spTree>
    <p:extLst>
      <p:ext uri="{BB962C8B-B14F-4D97-AF65-F5344CB8AC3E}">
        <p14:creationId xmlns:p14="http://schemas.microsoft.com/office/powerpoint/2010/main" val="224477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rPr>
              <a:t>ネットを安心・安全に</a:t>
            </a:r>
            <a:endParaRPr lang="en-US" altLang="ja-JP" sz="4800" dirty="0">
              <a:solidFill>
                <a:srgbClr val="009650"/>
              </a:solidFill>
            </a:endParaRPr>
          </a:p>
          <a:p>
            <a:r>
              <a:rPr lang="ja-JP" altLang="en-US" sz="4800" dirty="0">
                <a:solidFill>
                  <a:srgbClr val="009650"/>
                </a:solidFill>
              </a:rPr>
              <a:t>使うために</a:t>
            </a:r>
          </a:p>
        </p:txBody>
      </p:sp>
    </p:spTree>
    <p:extLst>
      <p:ext uri="{BB962C8B-B14F-4D97-AF65-F5344CB8AC3E}">
        <p14:creationId xmlns:p14="http://schemas.microsoft.com/office/powerpoint/2010/main" val="9753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Rectangle 1">
            <a:extLst>
              <a:ext uri="{FF2B5EF4-FFF2-40B4-BE49-F238E27FC236}">
                <a16:creationId xmlns:a16="http://schemas.microsoft.com/office/drawing/2014/main" id="{2D2B9BD9-B81B-26A1-D68D-880376B995AA}"/>
              </a:ext>
            </a:extLst>
          </p:cNvPr>
          <p:cNvSpPr>
            <a:spLocks noChangeArrowheads="1"/>
          </p:cNvSpPr>
          <p:nvPr/>
        </p:nvSpPr>
        <p:spPr bwMode="auto">
          <a:xfrm>
            <a:off x="1794321" y="1278364"/>
            <a:ext cx="5563495" cy="118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30000"/>
              </a:lnSpc>
              <a:spcBef>
                <a:spcPct val="0"/>
              </a:spcBef>
              <a:spcAft>
                <a:spcPct val="0"/>
              </a:spcAft>
              <a:buClrTx/>
              <a:buSzTx/>
              <a:buFontTx/>
              <a:buNone/>
              <a:tabLst/>
            </a:pPr>
            <a:r>
              <a:rPr kumimoji="0" lang="ja-JP" altLang="en-US" sz="2800" b="1" i="0" u="sng" strike="noStrike" cap="none" normalizeH="0" baseline="0" dirty="0">
                <a:ln>
                  <a:noFill/>
                </a:ln>
                <a:solidFill>
                  <a:srgbClr val="009650"/>
                </a:solidFill>
                <a:effectLst/>
                <a:latin typeface="メイリオ" panose="020B0604030504040204" pitchFamily="50" charset="-128"/>
                <a:ea typeface="メイリオ" panose="020B0604030504040204" pitchFamily="50" charset="-128"/>
              </a:rPr>
              <a:t>インターネットを見ているとき、こんな経験ありませんか？</a:t>
            </a:r>
            <a:endParaRPr kumimoji="0" lang="ja-JP" altLang="ja-JP" sz="2800" b="1" i="0" u="sng" strike="noStrike" cap="none" normalizeH="0" baseline="0" dirty="0">
              <a:ln>
                <a:noFill/>
              </a:ln>
              <a:solidFill>
                <a:srgbClr val="009650"/>
              </a:solidFill>
              <a:effectLst/>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D0ABFF20-E1E2-4118-AEBF-62EB94837052}"/>
              </a:ext>
            </a:extLst>
          </p:cNvPr>
          <p:cNvPicPr>
            <a:picLocks noChangeAspect="1"/>
          </p:cNvPicPr>
          <p:nvPr/>
        </p:nvPicPr>
        <p:blipFill>
          <a:blip r:embed="rId6"/>
          <a:stretch>
            <a:fillRect/>
          </a:stretch>
        </p:blipFill>
        <p:spPr>
          <a:xfrm>
            <a:off x="35496" y="3933056"/>
            <a:ext cx="2593642" cy="2600142"/>
          </a:xfrm>
          <a:prstGeom prst="rect">
            <a:avLst/>
          </a:prstGeom>
        </p:spPr>
      </p:pic>
      <p:sp>
        <p:nvSpPr>
          <p:cNvPr id="42" name="吹き出し: 角を丸めた四角形 41">
            <a:extLst>
              <a:ext uri="{FF2B5EF4-FFF2-40B4-BE49-F238E27FC236}">
                <a16:creationId xmlns:a16="http://schemas.microsoft.com/office/drawing/2014/main" id="{C9EF3064-210F-41D2-8A89-86E81A8D15AD}"/>
              </a:ext>
            </a:extLst>
          </p:cNvPr>
          <p:cNvSpPr/>
          <p:nvPr/>
        </p:nvSpPr>
        <p:spPr>
          <a:xfrm>
            <a:off x="2123728" y="2493079"/>
            <a:ext cx="2592288" cy="2522256"/>
          </a:xfrm>
          <a:prstGeom prst="wedgeRoundRectCallout">
            <a:avLst>
              <a:gd name="adj1" fmla="val -39885"/>
              <a:gd name="adj2" fmla="val 56890"/>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b="1" u="sng" dirty="0">
                <a:solidFill>
                  <a:srgbClr val="009650"/>
                </a:solidFill>
                <a:latin typeface="メイリオ" panose="020B0604030504040204" pitchFamily="50" charset="-128"/>
                <a:ea typeface="メイリオ" panose="020B0604030504040204" pitchFamily="50" charset="-128"/>
              </a:rPr>
              <a:t>興味を惹くけどちょっと怪しい広告</a:t>
            </a:r>
            <a:endParaRPr kumimoji="1" lang="en-US" altLang="ja-JP"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sz="1400" b="1" dirty="0">
                <a:solidFill>
                  <a:schemeClr val="tx1"/>
                </a:solidFill>
                <a:latin typeface="メイリオ" panose="020B0604030504040204" pitchFamily="50" charset="-128"/>
                <a:ea typeface="メイリオ" panose="020B0604030504040204" pitchFamily="50" charset="-128"/>
              </a:rPr>
              <a:t>「○ヶ月で△キロ痩せる！」「これだけで○歳若返る！」「今だけ期間限定特化○○円！」などついつい気になっちゃうけどちょっと怪しい広告</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1160A434-F733-44D5-8E2A-60AB7A8E71EE}"/>
              </a:ext>
            </a:extLst>
          </p:cNvPr>
          <p:cNvPicPr>
            <a:picLocks noChangeAspect="1"/>
          </p:cNvPicPr>
          <p:nvPr/>
        </p:nvPicPr>
        <p:blipFill>
          <a:blip r:embed="rId7"/>
          <a:stretch>
            <a:fillRect/>
          </a:stretch>
        </p:blipFill>
        <p:spPr>
          <a:xfrm>
            <a:off x="4357328" y="3789040"/>
            <a:ext cx="2994795" cy="2897465"/>
          </a:xfrm>
          <a:prstGeom prst="rect">
            <a:avLst/>
          </a:prstGeom>
        </p:spPr>
      </p:pic>
      <p:sp>
        <p:nvSpPr>
          <p:cNvPr id="43" name="吹き出し: 角を丸めた四角形 42">
            <a:extLst>
              <a:ext uri="{FF2B5EF4-FFF2-40B4-BE49-F238E27FC236}">
                <a16:creationId xmlns:a16="http://schemas.microsoft.com/office/drawing/2014/main" id="{2CE3996D-863C-4308-B958-624CE9DBDB2E}"/>
              </a:ext>
            </a:extLst>
          </p:cNvPr>
          <p:cNvSpPr/>
          <p:nvPr/>
        </p:nvSpPr>
        <p:spPr>
          <a:xfrm>
            <a:off x="6444207" y="2493079"/>
            <a:ext cx="2592288" cy="2284024"/>
          </a:xfrm>
          <a:prstGeom prst="wedgeRoundRectCallout">
            <a:avLst>
              <a:gd name="adj1" fmla="val -27266"/>
              <a:gd name="adj2" fmla="val 59085"/>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b="1" u="sng" dirty="0">
                <a:solidFill>
                  <a:srgbClr val="009650"/>
                </a:solidFill>
                <a:latin typeface="メイリオ" panose="020B0604030504040204" pitchFamily="50" charset="-128"/>
                <a:ea typeface="メイリオ" panose="020B0604030504040204" pitchFamily="50" charset="-128"/>
              </a:rPr>
              <a:t>自分が調べたものがオススメされ続ける</a:t>
            </a:r>
            <a:endParaRPr kumimoji="1" lang="en-US" altLang="ja-JP"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sz="1400" b="1" dirty="0">
                <a:solidFill>
                  <a:schemeClr val="tx1"/>
                </a:solidFill>
                <a:latin typeface="メイリオ" panose="020B0604030504040204" pitchFamily="50" charset="-128"/>
                <a:ea typeface="メイリオ" panose="020B0604030504040204" pitchFamily="50" charset="-128"/>
              </a:rPr>
              <a:t>サイトやアプリで、過去に調べたことのあるジャンルに関する情報ばかりがどんどんオススメに表示される</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49185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9E89BB-BD4E-420A-B282-DFBC2E5EEED0}">
  <ds:schemaRefs>
    <ds:schemaRef ds:uri="http://purl.org/dc/dcmitype/"/>
    <ds:schemaRef ds:uri="http://purl.org/dc/elements/1.1/"/>
    <ds:schemaRef ds:uri="http://schemas.microsoft.com/office/2006/documentManagement/types"/>
    <ds:schemaRef ds:uri="079a4871-f4a2-4665-9954-203da50962a5"/>
    <ds:schemaRef ds:uri="http://schemas.microsoft.com/office/infopath/2007/PartnerControls"/>
    <ds:schemaRef ds:uri="http://purl.org/dc/terms/"/>
    <ds:schemaRef ds:uri="http://schemas.openxmlformats.org/package/2006/metadata/core-properties"/>
    <ds:schemaRef ds:uri="2c894bec-798d-4cf3-95d8-8ea6401a7b8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3.xml><?xml version="1.0" encoding="utf-8"?>
<ds:datastoreItem xmlns:ds="http://schemas.openxmlformats.org/officeDocument/2006/customXml" ds:itemID="{808D9D11-769A-4661-9889-36CF652717FF}"/>
</file>

<file path=docProps/app.xml><?xml version="1.0" encoding="utf-8"?>
<Properties xmlns="http://schemas.openxmlformats.org/officeDocument/2006/extended-properties" xmlns:vt="http://schemas.openxmlformats.org/officeDocument/2006/docPropsVTypes">
  <Template>Office Theme</Template>
  <TotalTime>0</TotalTime>
  <Words>3786</Words>
  <Application>Microsoft Office PowerPoint</Application>
  <PresentationFormat>画面に合わせる (4:3)</PresentationFormat>
  <Paragraphs>332</Paragraphs>
  <Slides>30</Slides>
  <Notes>30</Notes>
  <HiddenSlides>0</HiddenSlides>
  <MMClips>0</MMClips>
  <ScaleCrop>false</ScaleCrop>
  <HeadingPairs>
    <vt:vector size="4" baseType="variant">
      <vt:variant>
        <vt:lpstr>テーマ</vt:lpstr>
      </vt:variant>
      <vt:variant>
        <vt:i4>1</vt:i4>
      </vt:variant>
      <vt:variant>
        <vt:lpstr>スライド タイトル</vt:lpstr>
      </vt:variant>
      <vt:variant>
        <vt:i4>30</vt:i4>
      </vt:variant>
    </vt:vector>
  </HeadingPairs>
  <TitlesOfParts>
    <vt:vector size="31" baseType="lpstr">
      <vt:lpstr>ホワイト</vt:lpstr>
      <vt:lpstr>PowerPoint プレゼンテーション</vt:lpstr>
      <vt:lpstr>PowerPoint プレゼンテーション</vt:lpstr>
      <vt:lpstr>PowerPoint プレゼンテーション</vt:lpstr>
      <vt:lpstr>デジタルリテラシーとは</vt:lpstr>
      <vt:lpstr>デジタルリテラシーとは</vt:lpstr>
      <vt:lpstr>ソーシャルメディアとは</vt:lpstr>
      <vt:lpstr>SNSについて</vt:lpstr>
      <vt:lpstr>PowerPoint プレゼンテーション</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PowerPoint プレゼンテーション</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cp:revision>
  <dcterms:created xsi:type="dcterms:W3CDTF">2021-08-16T09:05:36Z</dcterms:created>
  <dcterms:modified xsi:type="dcterms:W3CDTF">2024-10-22T06:49:11Z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Order">
    <vt:r8>29400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