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4"/>
  </p:sldMasterIdLst>
  <p:notesMasterIdLst>
    <p:notesMasterId r:id="rId23"/>
  </p:notesMasterIdLst>
  <p:sldIdLst>
    <p:sldId id="283" r:id="rId5"/>
    <p:sldId id="388" r:id="rId6"/>
    <p:sldId id="386" r:id="rId7"/>
    <p:sldId id="366" r:id="rId8"/>
    <p:sldId id="389" r:id="rId9"/>
    <p:sldId id="393" r:id="rId10"/>
    <p:sldId id="384" r:id="rId11"/>
    <p:sldId id="383" r:id="rId12"/>
    <p:sldId id="394" r:id="rId13"/>
    <p:sldId id="377" r:id="rId14"/>
    <p:sldId id="375" r:id="rId15"/>
    <p:sldId id="387" r:id="rId16"/>
    <p:sldId id="298" r:id="rId17"/>
    <p:sldId id="391" r:id="rId18"/>
    <p:sldId id="392" r:id="rId19"/>
    <p:sldId id="359" r:id="rId20"/>
    <p:sldId id="379" r:id="rId21"/>
    <p:sldId id="380" r:id="rId22"/>
  </p:sldIdLst>
  <p:sldSz cx="10693400" cy="7562850"/>
  <p:notesSz cx="7562850" cy="106934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6" name="作成者"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0404"/>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1D0DDC-59EC-4B97-8E00-09589A20CEE5}" v="131" dt="2024-10-22T08:13:20.41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7" autoAdjust="0"/>
    <p:restoredTop sz="75316" autoAdjust="0"/>
  </p:normalViewPr>
  <p:slideViewPr>
    <p:cSldViewPr snapToGrid="0">
      <p:cViewPr varScale="1">
        <p:scale>
          <a:sx n="99" d="100"/>
          <a:sy n="99" d="100"/>
        </p:scale>
        <p:origin x="1422" y="90"/>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42" d="100"/>
          <a:sy n="42" d="100"/>
        </p:scale>
        <p:origin x="2796"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3277310" cy="53646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4284418" y="1"/>
            <a:ext cx="3276187" cy="536466"/>
          </a:xfrm>
          <a:prstGeom prst="rect">
            <a:avLst/>
          </a:prstGeom>
        </p:spPr>
        <p:txBody>
          <a:bodyPr vert="horz" lIns="91440" tIns="45720" rIns="91440" bIns="45720" rtlCol="0"/>
          <a:lstStyle>
            <a:lvl1pPr algn="r">
              <a:defRPr sz="1200"/>
            </a:lvl1pPr>
          </a:lstStyle>
          <a:p>
            <a:fld id="{2053EECF-6E38-4A9F-A42A-194BE4369BD3}" type="datetimeFigureOut">
              <a:rPr kumimoji="1" lang="ja-JP" altLang="en-US" smtClean="0"/>
              <a:t>2024/10/22</a:t>
            </a:fld>
            <a:endParaRPr kumimoji="1" lang="ja-JP" altLang="en-US"/>
          </a:p>
        </p:txBody>
      </p:sp>
      <p:sp>
        <p:nvSpPr>
          <p:cNvPr id="4" name="スライド イメージ プレースホルダー 3"/>
          <p:cNvSpPr>
            <a:spLocks noGrp="1" noRot="1" noChangeAspect="1"/>
          </p:cNvSpPr>
          <p:nvPr>
            <p:ph type="sldImg" idx="2"/>
          </p:nvPr>
        </p:nvSpPr>
        <p:spPr>
          <a:xfrm>
            <a:off x="1231900" y="1338263"/>
            <a:ext cx="5099050" cy="36068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756734" y="5146929"/>
            <a:ext cx="6049382" cy="4210919"/>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10156935"/>
            <a:ext cx="3277310" cy="53646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284418" y="10156935"/>
            <a:ext cx="3276187" cy="536465"/>
          </a:xfrm>
          <a:prstGeom prst="rect">
            <a:avLst/>
          </a:prstGeom>
        </p:spPr>
        <p:txBody>
          <a:bodyPr vert="horz" lIns="91440" tIns="45720" rIns="91440" bIns="45720" rtlCol="0" anchor="b"/>
          <a:lstStyle>
            <a:lvl1pPr algn="r">
              <a:defRPr sz="1200"/>
            </a:lvl1pPr>
          </a:lstStyle>
          <a:p>
            <a:fld id="{963FA24A-B145-4DC5-8F25-2D41A644D22D}" type="slidenum">
              <a:rPr kumimoji="1" lang="ja-JP" altLang="en-US" smtClean="0"/>
              <a:t>‹#›</a:t>
            </a:fld>
            <a:endParaRPr kumimoji="1" lang="ja-JP" altLang="en-US"/>
          </a:p>
        </p:txBody>
      </p:sp>
    </p:spTree>
    <p:extLst>
      <p:ext uri="{BB962C8B-B14F-4D97-AF65-F5344CB8AC3E}">
        <p14:creationId xmlns:p14="http://schemas.microsoft.com/office/powerpoint/2010/main" val="374582838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a:t>
            </a:fld>
            <a:endParaRPr kumimoji="1" lang="ja-JP" altLang="en-US" dirty="0"/>
          </a:p>
        </p:txBody>
      </p:sp>
      <p:sp>
        <p:nvSpPr>
          <p:cNvPr id="10" name="テキスト ボックス 9">
            <a:extLst>
              <a:ext uri="{FF2B5EF4-FFF2-40B4-BE49-F238E27FC236}">
                <a16:creationId xmlns:a16="http://schemas.microsoft.com/office/drawing/2014/main" id="{800594ED-62A7-4A4A-8405-21EA58DC3411}"/>
              </a:ext>
            </a:extLst>
          </p:cNvPr>
          <p:cNvSpPr txBox="1"/>
          <p:nvPr/>
        </p:nvSpPr>
        <p:spPr>
          <a:xfrm>
            <a:off x="1194122" y="7707005"/>
            <a:ext cx="5330503" cy="430887"/>
          </a:xfrm>
          <a:prstGeom prst="rect">
            <a:avLst/>
          </a:prstGeom>
          <a:noFill/>
          <a:ln w="12700">
            <a:solidFill>
              <a:schemeClr val="tx1"/>
            </a:solidFill>
            <a:prstDash val="sysDot"/>
          </a:ln>
        </p:spPr>
        <p:txBody>
          <a:bodyPr wrap="square">
            <a:spAutoFit/>
          </a:bodyPr>
          <a:lstStyle/>
          <a:p>
            <a:pPr indent="92075"/>
            <a:r>
              <a:rPr lang="ja-JP" altLang="en-US" sz="1100" dirty="0">
                <a:latin typeface="Meiryo UI" panose="020B0604030504040204" pitchFamily="50" charset="-128"/>
                <a:ea typeface="Meiryo UI" panose="020B0604030504040204" pitchFamily="50" charset="-128"/>
              </a:rPr>
              <a:t>このような</a:t>
            </a:r>
            <a:r>
              <a:rPr kumimoji="1" lang="ja-JP" altLang="en-US" sz="1100" dirty="0">
                <a:latin typeface="Meiryo UI" panose="020B0604030504040204" pitchFamily="50" charset="-128"/>
                <a:ea typeface="Meiryo UI" panose="020B0604030504040204" pitchFamily="50" charset="-128"/>
              </a:rPr>
              <a:t>方が来られることの無いように、講習会を開かれるときは周知徹底をいただくとか</a:t>
            </a:r>
            <a:r>
              <a:rPr lang="ja-JP" altLang="en-US" sz="1100" dirty="0">
                <a:latin typeface="Meiryo UI" panose="020B0604030504040204" pitchFamily="50" charset="-128"/>
                <a:ea typeface="Meiryo UI" panose="020B0604030504040204" pitchFamily="50" charset="-128"/>
              </a:rPr>
              <a:t>間違ってこられた方のために代替の</a:t>
            </a:r>
            <a:r>
              <a:rPr lang="en-US" altLang="ja-JP" sz="1100" dirty="0">
                <a:latin typeface="Meiryo UI" panose="020B0604030504040204" pitchFamily="50" charset="-128"/>
                <a:ea typeface="Meiryo UI" panose="020B0604030504040204" pitchFamily="50" charset="-128"/>
              </a:rPr>
              <a:t>Android</a:t>
            </a:r>
            <a:r>
              <a:rPr lang="ja-JP" altLang="en-US" sz="1100" dirty="0">
                <a:latin typeface="Meiryo UI" panose="020B0604030504040204" pitchFamily="50" charset="-128"/>
                <a:ea typeface="Meiryo UI" panose="020B0604030504040204" pitchFamily="50" charset="-128"/>
              </a:rPr>
              <a:t>対応スマホを用意していたほうが</a:t>
            </a:r>
            <a:r>
              <a:rPr kumimoji="1" lang="ja-JP" altLang="en-US" sz="1100" dirty="0">
                <a:latin typeface="Meiryo UI" panose="020B0604030504040204" pitchFamily="50" charset="-128"/>
                <a:ea typeface="Meiryo UI" panose="020B0604030504040204" pitchFamily="50" charset="-128"/>
              </a:rPr>
              <a:t>良いかもしれません </a:t>
            </a:r>
            <a:endParaRPr kumimoji="1" lang="en-US" altLang="ja-JP" sz="1100" dirty="0">
              <a:latin typeface="Meiryo UI" panose="020B0604030504040204" pitchFamily="50" charset="-128"/>
              <a:ea typeface="Meiryo UI" panose="020B0604030504040204" pitchFamily="50" charset="-128"/>
            </a:endParaRPr>
          </a:p>
        </p:txBody>
      </p:sp>
      <p:sp>
        <p:nvSpPr>
          <p:cNvPr id="11" name="ノート プレースホルダー 2">
            <a:extLst>
              <a:ext uri="{FF2B5EF4-FFF2-40B4-BE49-F238E27FC236}">
                <a16:creationId xmlns:a16="http://schemas.microsoft.com/office/drawing/2014/main" id="{27F1FDC1-971F-4F12-99C0-A8FAF097EED3}"/>
              </a:ext>
            </a:extLst>
          </p:cNvPr>
          <p:cNvSpPr txBox="1">
            <a:spLocks/>
          </p:cNvSpPr>
          <p:nvPr/>
        </p:nvSpPr>
        <p:spPr>
          <a:xfrm>
            <a:off x="1147481" y="5118100"/>
            <a:ext cx="5330503" cy="3019792"/>
          </a:xfrm>
          <a:prstGeom prst="rect">
            <a:avLst/>
          </a:prstGeom>
        </p:spPr>
        <p:txBody>
          <a:bodyPr vert="horz" lIns="82159" tIns="41079" rIns="82159" bIns="41079" rtlCol="0"/>
          <a:lst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a:lstStyle>
          <a:p>
            <a:pPr indent="89398"/>
            <a:r>
              <a:rPr lang="ja-JP" altLang="en-US" dirty="0">
                <a:latin typeface="Meiryo UI" panose="020B0604030504040204" pitchFamily="50" charset="-128"/>
                <a:ea typeface="Meiryo UI" panose="020B0604030504040204" pitchFamily="50" charset="-128"/>
              </a:rPr>
              <a:t>みなさん。こんにちは。</a:t>
            </a:r>
            <a:endParaRPr lang="en-US" altLang="ja-JP" dirty="0">
              <a:latin typeface="Meiryo UI" panose="020B0604030504040204" pitchFamily="50" charset="-128"/>
              <a:ea typeface="Meiryo UI" panose="020B0604030504040204" pitchFamily="50" charset="-128"/>
            </a:endParaRPr>
          </a:p>
          <a:p>
            <a:pPr indent="89398"/>
            <a:r>
              <a:rPr lang="ja-JP" altLang="en-US" dirty="0">
                <a:latin typeface="Meiryo UI" panose="020B0604030504040204" pitchFamily="50" charset="-128"/>
                <a:ea typeface="Meiryo UI" panose="020B0604030504040204" pitchFamily="50" charset="-128"/>
              </a:rPr>
              <a:t>今日はスマートフォンをまだ買われてまだあまり操作方法をよくご存じではない方を対象として、電源のいれ方とか機器の初歩的な機能のご説明をいたしたいと存じますのでよろしくお願いいたします。</a:t>
            </a:r>
            <a:endParaRPr lang="en-US" altLang="ja-JP" dirty="0">
              <a:latin typeface="Meiryo UI" panose="020B0604030504040204" pitchFamily="50" charset="-128"/>
              <a:ea typeface="Meiryo UI" panose="020B0604030504040204" pitchFamily="50" charset="-128"/>
            </a:endParaRPr>
          </a:p>
          <a:p>
            <a:pPr indent="89398"/>
            <a:endParaRPr lang="en-US" altLang="ja-JP" dirty="0">
              <a:latin typeface="Meiryo UI" panose="020B0604030504040204" pitchFamily="50" charset="-128"/>
              <a:ea typeface="Meiryo UI" panose="020B0604030504040204" pitchFamily="50" charset="-128"/>
            </a:endParaRPr>
          </a:p>
          <a:p>
            <a:pPr indent="89398"/>
            <a:r>
              <a:rPr lang="ja-JP" altLang="en-US" dirty="0">
                <a:latin typeface="Meiryo UI" panose="020B0604030504040204" pitchFamily="50" charset="-128"/>
                <a:ea typeface="Meiryo UI" panose="020B0604030504040204" pitchFamily="50" charset="-128"/>
              </a:rPr>
              <a:t>まず講習会を始める前に皆様がお持ちのスマートフォンの裏側を見てください。リンゴのマークがスマートフォンについていますか？もしついていなければ、それは</a:t>
            </a:r>
            <a:r>
              <a:rPr lang="en-US" altLang="ja-JP" dirty="0">
                <a:latin typeface="Meiryo UI" panose="020B0604030504040204" pitchFamily="50" charset="-128"/>
                <a:ea typeface="Meiryo UI" panose="020B0604030504040204" pitchFamily="50" charset="-128"/>
              </a:rPr>
              <a:t>Apple</a:t>
            </a:r>
            <a:r>
              <a:rPr lang="ja-JP" altLang="en-US" dirty="0">
                <a:latin typeface="Meiryo UI" panose="020B0604030504040204" pitchFamily="50" charset="-128"/>
                <a:ea typeface="Meiryo UI" panose="020B0604030504040204" pitchFamily="50" charset="-128"/>
              </a:rPr>
              <a:t>社のアイホンではなく</a:t>
            </a:r>
            <a:r>
              <a:rPr lang="en-US" altLang="ja-JP" dirty="0">
                <a:latin typeface="Meiryo UI" panose="020B0604030504040204" pitchFamily="50" charset="-128"/>
                <a:ea typeface="Meiryo UI" panose="020B0604030504040204" pitchFamily="50" charset="-128"/>
              </a:rPr>
              <a:t>Android</a:t>
            </a:r>
            <a:r>
              <a:rPr lang="ja-JP" altLang="en-US" dirty="0">
                <a:latin typeface="Meiryo UI" panose="020B0604030504040204" pitchFamily="50" charset="-128"/>
                <a:ea typeface="Meiryo UI" panose="020B0604030504040204" pitchFamily="50" charset="-128"/>
              </a:rPr>
              <a:t>スマホです。今回の講習会は</a:t>
            </a: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対応のスマホをお持ちの方を対象としています。</a:t>
            </a:r>
            <a:endParaRPr lang="en-US" altLang="ja-JP" dirty="0">
              <a:latin typeface="Meiryo UI" panose="020B0604030504040204" pitchFamily="50" charset="-128"/>
              <a:ea typeface="Meiryo UI" panose="020B0604030504040204" pitchFamily="50" charset="-128"/>
            </a:endParaRPr>
          </a:p>
          <a:p>
            <a:pPr indent="89398"/>
            <a:endParaRPr lang="en-US" altLang="ja-JP" dirty="0">
              <a:latin typeface="Meiryo UI" panose="020B0604030504040204" pitchFamily="50" charset="-128"/>
              <a:ea typeface="Meiryo UI" panose="020B0604030504040204" pitchFamily="50" charset="-128"/>
            </a:endParaRPr>
          </a:p>
          <a:p>
            <a:pPr indent="89398"/>
            <a:r>
              <a:rPr lang="ja-JP" altLang="en-US" dirty="0">
                <a:latin typeface="Meiryo UI" panose="020B0604030504040204" pitchFamily="50" charset="-128"/>
                <a:ea typeface="Meiryo UI" panose="020B0604030504040204" pitchFamily="50" charset="-128"/>
              </a:rPr>
              <a:t>今回は残念ながらこのまま聞いていただいてもあまりお役には立ちませんことをご承知願います。</a:t>
            </a:r>
            <a:endParaRPr lang="en-US" altLang="ja-JP" dirty="0">
              <a:latin typeface="Meiryo UI" panose="020B0604030504040204" pitchFamily="50" charset="-128"/>
              <a:ea typeface="Meiryo UI" panose="020B0604030504040204" pitchFamily="50" charset="-128"/>
            </a:endParaRPr>
          </a:p>
          <a:p>
            <a:pPr indent="89398"/>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p:txBody>
      </p:sp>
      <p:sp>
        <p:nvSpPr>
          <p:cNvPr id="3" name="ノート プレースホルダー 2">
            <a:extLst>
              <a:ext uri="{FF2B5EF4-FFF2-40B4-BE49-F238E27FC236}">
                <a16:creationId xmlns:a16="http://schemas.microsoft.com/office/drawing/2014/main" id="{FC2E62F6-C2AF-4250-B528-7B5603B7A194}"/>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a:p>
        </p:txBody>
      </p:sp>
      <p:sp>
        <p:nvSpPr>
          <p:cNvPr id="6" name="ノート プレースホルダー 5">
            <a:extLst>
              <a:ext uri="{FF2B5EF4-FFF2-40B4-BE49-F238E27FC236}">
                <a16:creationId xmlns:a16="http://schemas.microsoft.com/office/drawing/2014/main" id="{D1BEC5C8-0182-40C8-BF97-F5B6D8C05DC8}"/>
              </a:ext>
            </a:extLst>
          </p:cNvPr>
          <p:cNvSpPr>
            <a:spLocks noGrp="1"/>
          </p:cNvSpPr>
          <p:nvPr>
            <p:ph type="body" sz="quarter" idx="3"/>
          </p:nvPr>
        </p:nvSpPr>
        <p:spPr>
          <a:xfrm>
            <a:off x="756734" y="5146929"/>
            <a:ext cx="6049382" cy="2028571"/>
          </a:xfrm>
        </p:spPr>
        <p:txBody>
          <a:bodyPr/>
          <a:lstStyle/>
          <a:p>
            <a:pPr indent="0"/>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89436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4243D20-A0C9-4C5D-AD34-10A575A90B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0024" y="2679700"/>
            <a:ext cx="1073239" cy="1905000"/>
          </a:xfrm>
          <a:prstGeom prst="rect">
            <a:avLst/>
          </a:prstGeom>
        </p:spPr>
      </p:pic>
      <p:sp>
        <p:nvSpPr>
          <p:cNvPr id="2" name="スライド イメージ プレースホルダー 1"/>
          <p:cNvSpPr>
            <a:spLocks noGrp="1" noRot="1" noChangeAspect="1"/>
          </p:cNvSpPr>
          <p:nvPr>
            <p:ph type="sldImg"/>
          </p:nvPr>
        </p:nvSpPr>
        <p:spPr>
          <a:xfrm>
            <a:off x="1231900" y="1352550"/>
            <a:ext cx="5099050" cy="3606800"/>
          </a:xfrm>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dirty="0"/>
          </a:p>
        </p:txBody>
      </p:sp>
      <p:sp>
        <p:nvSpPr>
          <p:cNvPr id="6" name="ノート プレースホルダー 5">
            <a:extLst>
              <a:ext uri="{FF2B5EF4-FFF2-40B4-BE49-F238E27FC236}">
                <a16:creationId xmlns:a16="http://schemas.microsoft.com/office/drawing/2014/main" id="{31AF0028-1BD9-4F86-AAE0-9284D95A41CA}"/>
              </a:ext>
            </a:extLst>
          </p:cNvPr>
          <p:cNvSpPr>
            <a:spLocks noGrp="1"/>
          </p:cNvSpPr>
          <p:nvPr>
            <p:ph type="body" sz="quarter" idx="3"/>
          </p:nvPr>
        </p:nvSpPr>
        <p:spPr>
          <a:xfrm>
            <a:off x="756734" y="5146929"/>
            <a:ext cx="6049382" cy="2485771"/>
          </a:xfrm>
        </p:spPr>
        <p:txBody>
          <a:bodyPr/>
          <a:lstStyle/>
          <a:p>
            <a:pPr indent="0"/>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16200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12</a:t>
            </a:fld>
            <a:endParaRPr kumimoji="1" lang="ja-JP" altLang="en-US"/>
          </a:p>
        </p:txBody>
      </p:sp>
      <p:sp>
        <p:nvSpPr>
          <p:cNvPr id="6" name="ノート プレースホルダー 5">
            <a:extLst>
              <a:ext uri="{FF2B5EF4-FFF2-40B4-BE49-F238E27FC236}">
                <a16:creationId xmlns:a16="http://schemas.microsoft.com/office/drawing/2014/main" id="{D1BEC5C8-0182-40C8-BF97-F5B6D8C05DC8}"/>
              </a:ext>
            </a:extLst>
          </p:cNvPr>
          <p:cNvSpPr>
            <a:spLocks noGrp="1"/>
          </p:cNvSpPr>
          <p:nvPr>
            <p:ph type="body" sz="quarter" idx="3"/>
          </p:nvPr>
        </p:nvSpPr>
        <p:spPr>
          <a:xfrm>
            <a:off x="756734" y="5146929"/>
            <a:ext cx="6049382" cy="2028571"/>
          </a:xfrm>
        </p:spPr>
        <p:txBody>
          <a:bodyPr/>
          <a:lstStyle/>
          <a:p>
            <a:pPr indent="0"/>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94751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13</a:t>
            </a:fld>
            <a:endParaRPr kumimoji="1" lang="ja-JP" altLang="en-US"/>
          </a:p>
        </p:txBody>
      </p:sp>
    </p:spTree>
    <p:extLst>
      <p:ext uri="{BB962C8B-B14F-4D97-AF65-F5344CB8AC3E}">
        <p14:creationId xmlns:p14="http://schemas.microsoft.com/office/powerpoint/2010/main" val="1179423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14</a:t>
            </a:fld>
            <a:endParaRPr kumimoji="1" lang="ja-JP" altLang="en-US"/>
          </a:p>
        </p:txBody>
      </p:sp>
      <p:sp>
        <p:nvSpPr>
          <p:cNvPr id="6" name="ノート プレースホルダー 5">
            <a:extLst>
              <a:ext uri="{FF2B5EF4-FFF2-40B4-BE49-F238E27FC236}">
                <a16:creationId xmlns:a16="http://schemas.microsoft.com/office/drawing/2014/main" id="{D1BEC5C8-0182-40C8-BF97-F5B6D8C05DC8}"/>
              </a:ext>
            </a:extLst>
          </p:cNvPr>
          <p:cNvSpPr>
            <a:spLocks noGrp="1"/>
          </p:cNvSpPr>
          <p:nvPr>
            <p:ph type="body" sz="quarter" idx="3"/>
          </p:nvPr>
        </p:nvSpPr>
        <p:spPr>
          <a:xfrm>
            <a:off x="756734" y="5146929"/>
            <a:ext cx="6049382" cy="2028571"/>
          </a:xfrm>
        </p:spPr>
        <p:txBody>
          <a:bodyPr/>
          <a:lstStyle/>
          <a:p>
            <a:pPr indent="0"/>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06236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4243D20-A0C9-4C5D-AD34-10A575A90B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0024" y="2679700"/>
            <a:ext cx="1073239" cy="1905000"/>
          </a:xfrm>
          <a:prstGeom prst="rect">
            <a:avLst/>
          </a:prstGeom>
        </p:spPr>
      </p:pic>
      <p:sp>
        <p:nvSpPr>
          <p:cNvPr id="2" name="スライド イメージ プレースホルダー 1"/>
          <p:cNvSpPr>
            <a:spLocks noGrp="1" noRot="1" noChangeAspect="1"/>
          </p:cNvSpPr>
          <p:nvPr>
            <p:ph type="sldImg"/>
          </p:nvPr>
        </p:nvSpPr>
        <p:spPr>
          <a:xfrm>
            <a:off x="1231900" y="1352550"/>
            <a:ext cx="5099050" cy="3606800"/>
          </a:xfrm>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15</a:t>
            </a:fld>
            <a:endParaRPr kumimoji="1" lang="ja-JP" altLang="en-US" dirty="0"/>
          </a:p>
        </p:txBody>
      </p:sp>
      <p:sp>
        <p:nvSpPr>
          <p:cNvPr id="6" name="ノート プレースホルダー 5">
            <a:extLst>
              <a:ext uri="{FF2B5EF4-FFF2-40B4-BE49-F238E27FC236}">
                <a16:creationId xmlns:a16="http://schemas.microsoft.com/office/drawing/2014/main" id="{31AF0028-1BD9-4F86-AAE0-9284D95A41CA}"/>
              </a:ext>
            </a:extLst>
          </p:cNvPr>
          <p:cNvSpPr>
            <a:spLocks noGrp="1"/>
          </p:cNvSpPr>
          <p:nvPr>
            <p:ph type="body" sz="quarter" idx="3"/>
          </p:nvPr>
        </p:nvSpPr>
        <p:spPr>
          <a:xfrm>
            <a:off x="756734" y="5146929"/>
            <a:ext cx="6049382" cy="2485771"/>
          </a:xfrm>
        </p:spPr>
        <p:txBody>
          <a:bodyPr/>
          <a:lstStyle/>
          <a:p>
            <a:pPr indent="92075"/>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49395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4243D20-A0C9-4C5D-AD34-10A575A90B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0024" y="2679700"/>
            <a:ext cx="1073239" cy="1905000"/>
          </a:xfrm>
          <a:prstGeom prst="rect">
            <a:avLst/>
          </a:prstGeom>
        </p:spPr>
      </p:pic>
      <p:sp>
        <p:nvSpPr>
          <p:cNvPr id="2" name="スライド イメージ プレースホルダー 1"/>
          <p:cNvSpPr>
            <a:spLocks noGrp="1" noRot="1" noChangeAspect="1"/>
          </p:cNvSpPr>
          <p:nvPr>
            <p:ph type="sldImg"/>
          </p:nvPr>
        </p:nvSpPr>
        <p:spPr>
          <a:xfrm>
            <a:off x="1231900" y="1352550"/>
            <a:ext cx="5099050" cy="3606800"/>
          </a:xfrm>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16</a:t>
            </a:fld>
            <a:endParaRPr kumimoji="1" lang="ja-JP" altLang="en-US" dirty="0"/>
          </a:p>
        </p:txBody>
      </p:sp>
      <p:sp>
        <p:nvSpPr>
          <p:cNvPr id="6" name="ノート プレースホルダー 5">
            <a:extLst>
              <a:ext uri="{FF2B5EF4-FFF2-40B4-BE49-F238E27FC236}">
                <a16:creationId xmlns:a16="http://schemas.microsoft.com/office/drawing/2014/main" id="{31AF0028-1BD9-4F86-AAE0-9284D95A41CA}"/>
              </a:ext>
            </a:extLst>
          </p:cNvPr>
          <p:cNvSpPr>
            <a:spLocks noGrp="1"/>
          </p:cNvSpPr>
          <p:nvPr>
            <p:ph type="body" sz="quarter" idx="3"/>
          </p:nvPr>
        </p:nvSpPr>
        <p:spPr>
          <a:xfrm>
            <a:off x="756734" y="5146929"/>
            <a:ext cx="6049382" cy="2485771"/>
          </a:xfrm>
        </p:spPr>
        <p:txBody>
          <a:bodyPr/>
          <a:lstStyle/>
          <a:p>
            <a:pPr indent="0"/>
            <a:endParaRPr lang="ja-JP" altLang="en-US" dirty="0">
              <a:latin typeface="Meiryo UI"/>
              <a:ea typeface="Meiryo UI"/>
            </a:endParaRPr>
          </a:p>
        </p:txBody>
      </p:sp>
    </p:spTree>
    <p:extLst>
      <p:ext uri="{BB962C8B-B14F-4D97-AF65-F5344CB8AC3E}">
        <p14:creationId xmlns:p14="http://schemas.microsoft.com/office/powerpoint/2010/main" val="3306776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4243D20-A0C9-4C5D-AD34-10A575A90B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0024" y="2679700"/>
            <a:ext cx="1073239" cy="1905000"/>
          </a:xfrm>
          <a:prstGeom prst="rect">
            <a:avLst/>
          </a:prstGeom>
        </p:spPr>
      </p:pic>
      <p:sp>
        <p:nvSpPr>
          <p:cNvPr id="2" name="スライド イメージ プレースホルダー 1"/>
          <p:cNvSpPr>
            <a:spLocks noGrp="1" noRot="1" noChangeAspect="1"/>
          </p:cNvSpPr>
          <p:nvPr>
            <p:ph type="sldImg"/>
          </p:nvPr>
        </p:nvSpPr>
        <p:spPr>
          <a:xfrm>
            <a:off x="1231900" y="1352550"/>
            <a:ext cx="5099050" cy="3606800"/>
          </a:xfrm>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17</a:t>
            </a:fld>
            <a:endParaRPr kumimoji="1" lang="ja-JP" altLang="en-US" dirty="0"/>
          </a:p>
        </p:txBody>
      </p:sp>
      <p:sp>
        <p:nvSpPr>
          <p:cNvPr id="6" name="ノート プレースホルダー 5">
            <a:extLst>
              <a:ext uri="{FF2B5EF4-FFF2-40B4-BE49-F238E27FC236}">
                <a16:creationId xmlns:a16="http://schemas.microsoft.com/office/drawing/2014/main" id="{31AF0028-1BD9-4F86-AAE0-9284D95A41CA}"/>
              </a:ext>
            </a:extLst>
          </p:cNvPr>
          <p:cNvSpPr>
            <a:spLocks noGrp="1"/>
          </p:cNvSpPr>
          <p:nvPr>
            <p:ph type="body" sz="quarter" idx="3"/>
          </p:nvPr>
        </p:nvSpPr>
        <p:spPr>
          <a:xfrm>
            <a:off x="756734" y="5146929"/>
            <a:ext cx="6049382" cy="2485771"/>
          </a:xfrm>
        </p:spPr>
        <p:txBody>
          <a:bodyPr/>
          <a:lstStyle/>
          <a:p>
            <a:pPr indent="0"/>
            <a:endParaRPr lang="ja-JP" altLang="en-US" dirty="0">
              <a:latin typeface="Meiryo UI"/>
              <a:ea typeface="Meiryo UI"/>
            </a:endParaRPr>
          </a:p>
        </p:txBody>
      </p:sp>
    </p:spTree>
    <p:extLst>
      <p:ext uri="{BB962C8B-B14F-4D97-AF65-F5344CB8AC3E}">
        <p14:creationId xmlns:p14="http://schemas.microsoft.com/office/powerpoint/2010/main" val="27967187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4243D20-A0C9-4C5D-AD34-10A575A90B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0024" y="2679700"/>
            <a:ext cx="1073239" cy="1905000"/>
          </a:xfrm>
          <a:prstGeom prst="rect">
            <a:avLst/>
          </a:prstGeom>
        </p:spPr>
      </p:pic>
      <p:sp>
        <p:nvSpPr>
          <p:cNvPr id="2" name="スライド イメージ プレースホルダー 1"/>
          <p:cNvSpPr>
            <a:spLocks noGrp="1" noRot="1" noChangeAspect="1"/>
          </p:cNvSpPr>
          <p:nvPr>
            <p:ph type="sldImg"/>
          </p:nvPr>
        </p:nvSpPr>
        <p:spPr>
          <a:xfrm>
            <a:off x="1231900" y="1352550"/>
            <a:ext cx="5099050" cy="3606800"/>
          </a:xfrm>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18</a:t>
            </a:fld>
            <a:endParaRPr kumimoji="1" lang="ja-JP" altLang="en-US" dirty="0"/>
          </a:p>
        </p:txBody>
      </p:sp>
      <p:sp>
        <p:nvSpPr>
          <p:cNvPr id="6" name="ノート プレースホルダー 5">
            <a:extLst>
              <a:ext uri="{FF2B5EF4-FFF2-40B4-BE49-F238E27FC236}">
                <a16:creationId xmlns:a16="http://schemas.microsoft.com/office/drawing/2014/main" id="{31AF0028-1BD9-4F86-AAE0-9284D95A41CA}"/>
              </a:ext>
            </a:extLst>
          </p:cNvPr>
          <p:cNvSpPr>
            <a:spLocks noGrp="1"/>
          </p:cNvSpPr>
          <p:nvPr>
            <p:ph type="body" sz="quarter" idx="3"/>
          </p:nvPr>
        </p:nvSpPr>
        <p:spPr>
          <a:xfrm>
            <a:off x="756734" y="5146929"/>
            <a:ext cx="6049382" cy="2485771"/>
          </a:xfrm>
        </p:spPr>
        <p:txBody>
          <a:bodyPr/>
          <a:lstStyle/>
          <a:p>
            <a:pPr indent="0"/>
            <a:endParaRPr lang="ja-JP" altLang="en-US" dirty="0">
              <a:latin typeface="Meiryo UI"/>
              <a:ea typeface="Meiryo UI"/>
            </a:endParaRPr>
          </a:p>
        </p:txBody>
      </p:sp>
    </p:spTree>
    <p:extLst>
      <p:ext uri="{BB962C8B-B14F-4D97-AF65-F5344CB8AC3E}">
        <p14:creationId xmlns:p14="http://schemas.microsoft.com/office/powerpoint/2010/main" val="2319118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dirty="0"/>
          </a:p>
        </p:txBody>
      </p:sp>
    </p:spTree>
    <p:extLst>
      <p:ext uri="{BB962C8B-B14F-4D97-AF65-F5344CB8AC3E}">
        <p14:creationId xmlns:p14="http://schemas.microsoft.com/office/powerpoint/2010/main" val="2867149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a:p>
        </p:txBody>
      </p:sp>
    </p:spTree>
    <p:extLst>
      <p:ext uri="{BB962C8B-B14F-4D97-AF65-F5344CB8AC3E}">
        <p14:creationId xmlns:p14="http://schemas.microsoft.com/office/powerpoint/2010/main" val="496889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a:p>
        </p:txBody>
      </p:sp>
      <p:sp>
        <p:nvSpPr>
          <p:cNvPr id="6" name="ノート プレースホルダー 5">
            <a:extLst>
              <a:ext uri="{FF2B5EF4-FFF2-40B4-BE49-F238E27FC236}">
                <a16:creationId xmlns:a16="http://schemas.microsoft.com/office/drawing/2014/main" id="{D1BEC5C8-0182-40C8-BF97-F5B6D8C05DC8}"/>
              </a:ext>
            </a:extLst>
          </p:cNvPr>
          <p:cNvSpPr>
            <a:spLocks noGrp="1"/>
          </p:cNvSpPr>
          <p:nvPr>
            <p:ph type="body" sz="quarter" idx="3"/>
          </p:nvPr>
        </p:nvSpPr>
        <p:spPr>
          <a:xfrm>
            <a:off x="756734" y="5146929"/>
            <a:ext cx="6049382" cy="2028571"/>
          </a:xfrm>
        </p:spPr>
        <p:txBody>
          <a:bodyPr/>
          <a:lstStyle/>
          <a:p>
            <a:pPr indent="0"/>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14689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a:p>
        </p:txBody>
      </p:sp>
      <p:sp>
        <p:nvSpPr>
          <p:cNvPr id="6" name="ノート プレースホルダー 5">
            <a:extLst>
              <a:ext uri="{FF2B5EF4-FFF2-40B4-BE49-F238E27FC236}">
                <a16:creationId xmlns:a16="http://schemas.microsoft.com/office/drawing/2014/main" id="{D1BEC5C8-0182-40C8-BF97-F5B6D8C05DC8}"/>
              </a:ext>
            </a:extLst>
          </p:cNvPr>
          <p:cNvSpPr>
            <a:spLocks noGrp="1"/>
          </p:cNvSpPr>
          <p:nvPr>
            <p:ph type="body" sz="quarter" idx="3"/>
          </p:nvPr>
        </p:nvSpPr>
        <p:spPr>
          <a:xfrm>
            <a:off x="756734" y="5146929"/>
            <a:ext cx="6049382" cy="2028571"/>
          </a:xfrm>
        </p:spPr>
        <p:txBody>
          <a:bodyPr/>
          <a:lstStyle/>
          <a:p>
            <a:pPr indent="0"/>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38460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a:p>
        </p:txBody>
      </p:sp>
      <p:sp>
        <p:nvSpPr>
          <p:cNvPr id="6" name="ノート プレースホルダー 5">
            <a:extLst>
              <a:ext uri="{FF2B5EF4-FFF2-40B4-BE49-F238E27FC236}">
                <a16:creationId xmlns:a16="http://schemas.microsoft.com/office/drawing/2014/main" id="{D1BEC5C8-0182-40C8-BF97-F5B6D8C05DC8}"/>
              </a:ext>
            </a:extLst>
          </p:cNvPr>
          <p:cNvSpPr>
            <a:spLocks noGrp="1"/>
          </p:cNvSpPr>
          <p:nvPr>
            <p:ph type="body" sz="quarter" idx="3"/>
          </p:nvPr>
        </p:nvSpPr>
        <p:spPr>
          <a:xfrm>
            <a:off x="756734" y="5146929"/>
            <a:ext cx="6049382" cy="2028571"/>
          </a:xfrm>
        </p:spPr>
        <p:txBody>
          <a:bodyPr/>
          <a:lstStyle/>
          <a:p>
            <a:pPr indent="0"/>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1751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a:p>
        </p:txBody>
      </p:sp>
      <p:sp>
        <p:nvSpPr>
          <p:cNvPr id="6" name="ノート プレースホルダー 5">
            <a:extLst>
              <a:ext uri="{FF2B5EF4-FFF2-40B4-BE49-F238E27FC236}">
                <a16:creationId xmlns:a16="http://schemas.microsoft.com/office/drawing/2014/main" id="{D1BEC5C8-0182-40C8-BF97-F5B6D8C05DC8}"/>
              </a:ext>
            </a:extLst>
          </p:cNvPr>
          <p:cNvSpPr>
            <a:spLocks noGrp="1"/>
          </p:cNvSpPr>
          <p:nvPr>
            <p:ph type="body" sz="quarter" idx="3"/>
          </p:nvPr>
        </p:nvSpPr>
        <p:spPr>
          <a:xfrm>
            <a:off x="756734" y="5146929"/>
            <a:ext cx="6049382" cy="2028571"/>
          </a:xfrm>
        </p:spPr>
        <p:txBody>
          <a:bodyPr/>
          <a:lstStyle/>
          <a:p>
            <a:pPr indent="0"/>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08229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
        <p:nvSpPr>
          <p:cNvPr id="6" name="ノート プレースホルダー 5">
            <a:extLst>
              <a:ext uri="{FF2B5EF4-FFF2-40B4-BE49-F238E27FC236}">
                <a16:creationId xmlns:a16="http://schemas.microsoft.com/office/drawing/2014/main" id="{D1BEC5C8-0182-40C8-BF97-F5B6D8C05DC8}"/>
              </a:ext>
            </a:extLst>
          </p:cNvPr>
          <p:cNvSpPr>
            <a:spLocks noGrp="1"/>
          </p:cNvSpPr>
          <p:nvPr>
            <p:ph type="body" sz="quarter" idx="3"/>
          </p:nvPr>
        </p:nvSpPr>
        <p:spPr>
          <a:xfrm>
            <a:off x="756734" y="5146929"/>
            <a:ext cx="6049382" cy="2028571"/>
          </a:xfrm>
        </p:spPr>
        <p:txBody>
          <a:bodyPr/>
          <a:lstStyle/>
          <a:p>
            <a:pPr indent="0"/>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23409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
        <p:nvSpPr>
          <p:cNvPr id="6" name="ノート プレースホルダー 5">
            <a:extLst>
              <a:ext uri="{FF2B5EF4-FFF2-40B4-BE49-F238E27FC236}">
                <a16:creationId xmlns:a16="http://schemas.microsoft.com/office/drawing/2014/main" id="{D1BEC5C8-0182-40C8-BF97-F5B6D8C05DC8}"/>
              </a:ext>
            </a:extLst>
          </p:cNvPr>
          <p:cNvSpPr>
            <a:spLocks noGrp="1"/>
          </p:cNvSpPr>
          <p:nvPr>
            <p:ph type="body" sz="quarter" idx="3"/>
          </p:nvPr>
        </p:nvSpPr>
        <p:spPr>
          <a:xfrm>
            <a:off x="756734" y="5146929"/>
            <a:ext cx="6049382" cy="2028571"/>
          </a:xfrm>
        </p:spPr>
        <p:txBody>
          <a:bodyPr/>
          <a:lstStyle/>
          <a:p>
            <a:pPr indent="0"/>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80809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10/22/2024</a:t>
            </a:fld>
            <a:endParaRPr lang="en-US" dirty="0"/>
          </a:p>
        </p:txBody>
      </p:sp>
      <p:sp>
        <p:nvSpPr>
          <p:cNvPr id="6" name="Holder 6"/>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825751" y="1918716"/>
            <a:ext cx="4235556" cy="810767"/>
          </a:xfrm>
          <a:prstGeom prst="rect">
            <a:avLst/>
          </a:prstGeom>
          <a:blipFill>
            <a:blip r:embed="rId2" cstate="print"/>
            <a:stretch>
              <a:fillRect/>
            </a:stretch>
          </a:blip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1800" b="0" i="0">
                <a:solidFill>
                  <a:schemeClr val="tx1"/>
                </a:solidFill>
                <a:latin typeface="AoyagiKouzanFontT"/>
                <a:cs typeface="AoyagiKouzanFontT"/>
              </a:defRPr>
            </a:lvl1pPr>
          </a:lstStyle>
          <a:p>
            <a:endParaRPr/>
          </a:p>
        </p:txBody>
      </p:sp>
      <p:sp>
        <p:nvSpPr>
          <p:cNvPr id="3" name="Holder 3"/>
          <p:cNvSpPr>
            <a:spLocks noGrp="1"/>
          </p:cNvSpPr>
          <p:nvPr>
            <p:ph type="body" idx="1"/>
          </p:nvPr>
        </p:nvSpPr>
        <p:spPr/>
        <p:txBody>
          <a:bodyPr lIns="0" tIns="0" rIns="0" bIns="0"/>
          <a:lstStyle>
            <a:lvl1pPr>
              <a:defRPr sz="1400" b="0" i="0">
                <a:solidFill>
                  <a:schemeClr val="tx1"/>
                </a:solidFill>
                <a:latin typeface="AoyagiKouzanFontT"/>
                <a:cs typeface="AoyagiKouzanFont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10/22/2024</a:t>
            </a:fld>
            <a:endParaRPr lang="en-US" dirty="0"/>
          </a:p>
        </p:txBody>
      </p:sp>
      <p:sp>
        <p:nvSpPr>
          <p:cNvPr id="6" name="Holder 6"/>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tx1"/>
                </a:solidFill>
                <a:latin typeface="AoyagiKouzanFontT"/>
                <a:cs typeface="AoyagiKouzanFontT"/>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10/22/2024</a:t>
            </a:fld>
            <a:endParaRPr lang="en-US" dirty="0"/>
          </a:p>
        </p:txBody>
      </p:sp>
      <p:sp>
        <p:nvSpPr>
          <p:cNvPr id="7" name="Holder 7"/>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tx1"/>
                </a:solidFill>
                <a:latin typeface="AoyagiKouzanFontT"/>
                <a:cs typeface="AoyagiKouzanFont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10/22/2024</a:t>
            </a:fld>
            <a:endParaRPr lang="en-US" dirty="0"/>
          </a:p>
        </p:txBody>
      </p:sp>
      <p:sp>
        <p:nvSpPr>
          <p:cNvPr id="5" name="Holder 5"/>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10/22/2024</a:t>
            </a:fld>
            <a:endParaRPr lang="en-US" dirty="0"/>
          </a:p>
        </p:txBody>
      </p:sp>
      <p:sp>
        <p:nvSpPr>
          <p:cNvPr id="4" name="Holder 4"/>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5142627" y="6966320"/>
            <a:ext cx="421000" cy="397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5"/>
          </a:p>
        </p:txBody>
      </p:sp>
      <p:sp>
        <p:nvSpPr>
          <p:cNvPr id="16" name="Slide Number Placeholder 5"/>
          <p:cNvSpPr txBox="1">
            <a:spLocks/>
          </p:cNvSpPr>
          <p:nvPr userDrawn="1"/>
        </p:nvSpPr>
        <p:spPr>
          <a:xfrm>
            <a:off x="4937315" y="6978852"/>
            <a:ext cx="842000" cy="397000"/>
          </a:xfrm>
          <a:prstGeom prst="rect">
            <a:avLst/>
          </a:prstGeom>
        </p:spPr>
        <p:txBody>
          <a:bodyPr vert="horz" lIns="100838" tIns="50419" rIns="100838" bIns="50419"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764" smtClean="0"/>
              <a:pPr/>
              <a:t>‹#›</a:t>
            </a:fld>
            <a:endParaRPr lang="ja-JP" altLang="en-US" sz="1764" dirty="0"/>
          </a:p>
        </p:txBody>
      </p:sp>
    </p:spTree>
    <p:extLst>
      <p:ext uri="{BB962C8B-B14F-4D97-AF65-F5344CB8AC3E}">
        <p14:creationId xmlns:p14="http://schemas.microsoft.com/office/powerpoint/2010/main" val="306429669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93869" y="207835"/>
            <a:ext cx="10104000" cy="69475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985"/>
          </a:p>
        </p:txBody>
      </p:sp>
      <p:sp>
        <p:nvSpPr>
          <p:cNvPr id="8" name="円/楕円 7"/>
          <p:cNvSpPr/>
          <p:nvPr userDrawn="1"/>
        </p:nvSpPr>
        <p:spPr>
          <a:xfrm>
            <a:off x="5142627" y="6966320"/>
            <a:ext cx="421000" cy="397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5"/>
          </a:p>
        </p:txBody>
      </p:sp>
      <p:sp>
        <p:nvSpPr>
          <p:cNvPr id="2" name="Title 1"/>
          <p:cNvSpPr>
            <a:spLocks noGrp="1"/>
          </p:cNvSpPr>
          <p:nvPr>
            <p:ph type="ctrTitle"/>
          </p:nvPr>
        </p:nvSpPr>
        <p:spPr>
          <a:xfrm>
            <a:off x="2067248" y="583427"/>
            <a:ext cx="8420000" cy="595500"/>
          </a:xfrm>
        </p:spPr>
        <p:txBody>
          <a:bodyPr anchor="b">
            <a:normAutofit/>
          </a:bodyPr>
          <a:lstStyle>
            <a:lvl1pPr algn="l">
              <a:defRPr sz="3529"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2071332" y="1609099"/>
            <a:ext cx="8020050" cy="407356"/>
          </a:xfrm>
        </p:spPr>
        <p:txBody>
          <a:bodyPr/>
          <a:lstStyle>
            <a:lvl1pPr marL="0" indent="0" algn="l">
              <a:buNone/>
              <a:defRPr sz="2647" b="1" i="0">
                <a:latin typeface="Meiryo" charset="-128"/>
                <a:ea typeface="Meiryo" charset="-128"/>
                <a:cs typeface="Meiryo" charset="-128"/>
              </a:defRPr>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ja-JP" altLang="en-US" dirty="0"/>
              <a:t>マスター サブタイトルの書式設定</a:t>
            </a:r>
            <a:endParaRPr lang="en-US" dirty="0"/>
          </a:p>
        </p:txBody>
      </p:sp>
      <p:cxnSp>
        <p:nvCxnSpPr>
          <p:cNvPr id="11" name="直線コネクタ 10"/>
          <p:cNvCxnSpPr/>
          <p:nvPr userDrawn="1"/>
        </p:nvCxnSpPr>
        <p:spPr>
          <a:xfrm>
            <a:off x="293869" y="1398778"/>
            <a:ext cx="10104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979022" y="1400197"/>
            <a:ext cx="0" cy="57565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937315" y="6978852"/>
            <a:ext cx="842000" cy="397000"/>
          </a:xfrm>
          <a:prstGeom prst="rect">
            <a:avLst/>
          </a:prstGeom>
        </p:spPr>
        <p:txBody>
          <a:bodyPr vert="horz" lIns="100838" tIns="50419" rIns="100838" bIns="50419"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764" smtClean="0"/>
              <a:pPr/>
              <a:t>‹#›</a:t>
            </a:fld>
            <a:endParaRPr lang="ja-JP" altLang="en-US" sz="1764" dirty="0"/>
          </a:p>
        </p:txBody>
      </p:sp>
    </p:spTree>
    <p:extLst>
      <p:ext uri="{BB962C8B-B14F-4D97-AF65-F5344CB8AC3E}">
        <p14:creationId xmlns:p14="http://schemas.microsoft.com/office/powerpoint/2010/main" val="128977224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93869" y="207835"/>
            <a:ext cx="10104000" cy="69475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985"/>
          </a:p>
        </p:txBody>
      </p:sp>
      <p:sp>
        <p:nvSpPr>
          <p:cNvPr id="8" name="円/楕円 7"/>
          <p:cNvSpPr/>
          <p:nvPr userDrawn="1"/>
        </p:nvSpPr>
        <p:spPr>
          <a:xfrm>
            <a:off x="5142627" y="6966320"/>
            <a:ext cx="421000" cy="397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5"/>
          </a:p>
        </p:txBody>
      </p:sp>
      <p:sp>
        <p:nvSpPr>
          <p:cNvPr id="2" name="Title 1"/>
          <p:cNvSpPr>
            <a:spLocks noGrp="1"/>
          </p:cNvSpPr>
          <p:nvPr>
            <p:ph type="ctrTitle"/>
          </p:nvPr>
        </p:nvSpPr>
        <p:spPr>
          <a:xfrm>
            <a:off x="2067248" y="583427"/>
            <a:ext cx="8420000" cy="595500"/>
          </a:xfrm>
        </p:spPr>
        <p:txBody>
          <a:bodyPr anchor="b">
            <a:normAutofit/>
          </a:bodyPr>
          <a:lstStyle>
            <a:lvl1pPr algn="l">
              <a:defRPr sz="3529"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2071332" y="1609099"/>
            <a:ext cx="8020050" cy="407356"/>
          </a:xfrm>
        </p:spPr>
        <p:txBody>
          <a:bodyPr/>
          <a:lstStyle>
            <a:lvl1pPr marL="0" indent="0" algn="l">
              <a:buNone/>
              <a:defRPr sz="2647" b="1" i="0">
                <a:latin typeface="Meiryo" charset="-128"/>
                <a:ea typeface="Meiryo" charset="-128"/>
                <a:cs typeface="Meiryo" charset="-128"/>
              </a:defRPr>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ja-JP" altLang="en-US" dirty="0"/>
              <a:t>マスター サブタイトルの書式設定</a:t>
            </a:r>
            <a:endParaRPr lang="en-US" dirty="0"/>
          </a:p>
        </p:txBody>
      </p:sp>
      <p:cxnSp>
        <p:nvCxnSpPr>
          <p:cNvPr id="14" name="直線コネクタ 13"/>
          <p:cNvCxnSpPr>
            <a:cxnSpLocks/>
          </p:cNvCxnSpPr>
          <p:nvPr userDrawn="1"/>
        </p:nvCxnSpPr>
        <p:spPr>
          <a:xfrm>
            <a:off x="1979022" y="207835"/>
            <a:ext cx="0" cy="6948862"/>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937315" y="6978852"/>
            <a:ext cx="842000" cy="397000"/>
          </a:xfrm>
          <a:prstGeom prst="rect">
            <a:avLst/>
          </a:prstGeom>
        </p:spPr>
        <p:txBody>
          <a:bodyPr vert="horz" lIns="100838" tIns="50419" rIns="100838" bIns="50419"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764" smtClean="0"/>
              <a:pPr/>
              <a:t>‹#›</a:t>
            </a:fld>
            <a:endParaRPr lang="ja-JP" altLang="en-US" sz="1764" dirty="0"/>
          </a:p>
        </p:txBody>
      </p:sp>
    </p:spTree>
    <p:extLst>
      <p:ext uri="{BB962C8B-B14F-4D97-AF65-F5344CB8AC3E}">
        <p14:creationId xmlns:p14="http://schemas.microsoft.com/office/powerpoint/2010/main" val="347061112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93869" y="207835"/>
            <a:ext cx="10104000" cy="69475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985"/>
          </a:p>
        </p:txBody>
      </p:sp>
      <p:sp>
        <p:nvSpPr>
          <p:cNvPr id="8" name="円/楕円 7"/>
          <p:cNvSpPr/>
          <p:nvPr userDrawn="1"/>
        </p:nvSpPr>
        <p:spPr>
          <a:xfrm>
            <a:off x="5142627" y="6966320"/>
            <a:ext cx="421000" cy="397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5"/>
          </a:p>
        </p:txBody>
      </p:sp>
      <p:sp>
        <p:nvSpPr>
          <p:cNvPr id="2" name="Title 1"/>
          <p:cNvSpPr>
            <a:spLocks noGrp="1"/>
          </p:cNvSpPr>
          <p:nvPr>
            <p:ph type="ctrTitle"/>
          </p:nvPr>
        </p:nvSpPr>
        <p:spPr>
          <a:xfrm>
            <a:off x="2067248" y="583427"/>
            <a:ext cx="8420000" cy="595500"/>
          </a:xfrm>
        </p:spPr>
        <p:txBody>
          <a:bodyPr anchor="b">
            <a:normAutofit/>
          </a:bodyPr>
          <a:lstStyle>
            <a:lvl1pPr algn="l">
              <a:defRPr sz="3529"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93849" y="1609099"/>
            <a:ext cx="9683000" cy="407356"/>
          </a:xfrm>
        </p:spPr>
        <p:txBody>
          <a:bodyPr/>
          <a:lstStyle>
            <a:lvl1pPr marL="0" indent="0" algn="l">
              <a:buNone/>
              <a:defRPr sz="2647" b="1" i="0">
                <a:latin typeface="Meiryo" charset="-128"/>
                <a:ea typeface="Meiryo" charset="-128"/>
                <a:cs typeface="Meiryo" charset="-128"/>
              </a:defRPr>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ja-JP" altLang="en-US" dirty="0"/>
              <a:t>マスター サブタイトルの書式設定</a:t>
            </a:r>
            <a:endParaRPr lang="en-US" dirty="0"/>
          </a:p>
        </p:txBody>
      </p:sp>
      <p:cxnSp>
        <p:nvCxnSpPr>
          <p:cNvPr id="11" name="直線コネクタ 10"/>
          <p:cNvCxnSpPr/>
          <p:nvPr userDrawn="1"/>
        </p:nvCxnSpPr>
        <p:spPr>
          <a:xfrm>
            <a:off x="293869" y="1398778"/>
            <a:ext cx="10104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937315" y="6978852"/>
            <a:ext cx="842000" cy="397000"/>
          </a:xfrm>
          <a:prstGeom prst="rect">
            <a:avLst/>
          </a:prstGeom>
        </p:spPr>
        <p:txBody>
          <a:bodyPr vert="horz" lIns="100838" tIns="50419" rIns="100838" bIns="50419"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764" smtClean="0"/>
              <a:pPr/>
              <a:t>‹#›</a:t>
            </a:fld>
            <a:endParaRPr lang="ja-JP" altLang="en-US" sz="1764" dirty="0"/>
          </a:p>
        </p:txBody>
      </p:sp>
    </p:spTree>
    <p:extLst>
      <p:ext uri="{BB962C8B-B14F-4D97-AF65-F5344CB8AC3E}">
        <p14:creationId xmlns:p14="http://schemas.microsoft.com/office/powerpoint/2010/main" val="135297975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p15:clr>
            <a:srgbClr val="FBAE40"/>
          </p15:clr>
        </p15:guide>
        <p15:guide id="16" pos="3787">
          <p15:clr>
            <a:srgbClr val="FBAE40"/>
          </p15:clr>
        </p15:guide>
        <p15:guide id="17" pos="548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641852" y="327160"/>
            <a:ext cx="3409695" cy="299720"/>
          </a:xfrm>
          <a:prstGeom prst="rect">
            <a:avLst/>
          </a:prstGeom>
        </p:spPr>
        <p:txBody>
          <a:bodyPr wrap="square" lIns="0" tIns="0" rIns="0" bIns="0">
            <a:spAutoFit/>
          </a:bodyPr>
          <a:lstStyle>
            <a:lvl1pPr>
              <a:defRPr sz="1800" b="0" i="0">
                <a:solidFill>
                  <a:schemeClr val="tx1"/>
                </a:solidFill>
                <a:latin typeface="AoyagiKouzanFontT"/>
                <a:cs typeface="AoyagiKouzanFontT"/>
              </a:defRPr>
            </a:lvl1pPr>
          </a:lstStyle>
          <a:p>
            <a:endParaRPr/>
          </a:p>
        </p:txBody>
      </p:sp>
      <p:sp>
        <p:nvSpPr>
          <p:cNvPr id="3" name="Holder 3"/>
          <p:cNvSpPr>
            <a:spLocks noGrp="1"/>
          </p:cNvSpPr>
          <p:nvPr>
            <p:ph type="body" idx="1"/>
          </p:nvPr>
        </p:nvSpPr>
        <p:spPr>
          <a:xfrm>
            <a:off x="900938" y="3071882"/>
            <a:ext cx="8891523" cy="3540125"/>
          </a:xfrm>
          <a:prstGeom prst="rect">
            <a:avLst/>
          </a:prstGeom>
        </p:spPr>
        <p:txBody>
          <a:bodyPr wrap="square" lIns="0" tIns="0" rIns="0" bIns="0">
            <a:spAutoFit/>
          </a:bodyPr>
          <a:lstStyle>
            <a:lvl1pPr>
              <a:defRPr sz="1400" b="0" i="0">
                <a:solidFill>
                  <a:schemeClr val="tx1"/>
                </a:solidFill>
                <a:latin typeface="AoyagiKouzanFontT"/>
                <a:cs typeface="AoyagiKouzanFontT"/>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10/22/2024</a:t>
            </a:fld>
            <a:endParaRPr lang="en-US" dirty="0"/>
          </a:p>
        </p:txBody>
      </p:sp>
      <p:sp>
        <p:nvSpPr>
          <p:cNvPr id="6" name="Holder 6"/>
          <p:cNvSpPr>
            <a:spLocks noGrp="1"/>
          </p:cNvSpPr>
          <p:nvPr>
            <p:ph type="sldNum" sz="quarter" idx="7"/>
          </p:nvPr>
        </p:nvSpPr>
        <p:spPr>
          <a:xfrm>
            <a:off x="5266944" y="6829969"/>
            <a:ext cx="284479" cy="165734"/>
          </a:xfrm>
          <a:prstGeom prst="rect">
            <a:avLst/>
          </a:prstGeom>
        </p:spPr>
        <p:txBody>
          <a:bodyPr wrap="square" lIns="0" tIns="0" rIns="0" bIns="0">
            <a:spAutoFit/>
          </a:bodyPr>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68" r:id="rId9"/>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376700" y="2409825"/>
            <a:ext cx="7940000" cy="1985000"/>
          </a:xfrm>
          <a:prstGeom prst="roundRect">
            <a:avLst>
              <a:gd name="adj" fmla="val 9790"/>
            </a:avLst>
          </a:prstGeom>
          <a:solidFill>
            <a:srgbClr val="0096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sz="4800" b="1" dirty="0">
                <a:solidFill>
                  <a:schemeClr val="bg1"/>
                </a:solidFill>
                <a:latin typeface="Meiryo"/>
                <a:ea typeface="Meiryo"/>
                <a:cs typeface="+mn-lt"/>
              </a:rPr>
              <a:t>アプリ紹介</a:t>
            </a:r>
          </a:p>
        </p:txBody>
      </p:sp>
      <p:pic>
        <p:nvPicPr>
          <p:cNvPr id="5" name="Picture 2" descr="スマートフォンを使うウサギのキャラクター">
            <a:extLst>
              <a:ext uri="{FF2B5EF4-FFF2-40B4-BE49-F238E27FC236}">
                <a16:creationId xmlns:a16="http://schemas.microsoft.com/office/drawing/2014/main" id="{DA662F3F-FA1A-4147-BDE7-C58D2E3A58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8281" y="4543425"/>
            <a:ext cx="2514600" cy="2514600"/>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F297B46B-9D40-4BAA-98AE-9D57EEA3BBBB}"/>
              </a:ext>
            </a:extLst>
          </p:cNvPr>
          <p:cNvSpPr txBox="1"/>
          <p:nvPr/>
        </p:nvSpPr>
        <p:spPr>
          <a:xfrm>
            <a:off x="1376700" y="937786"/>
            <a:ext cx="6484600" cy="1323439"/>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4000" dirty="0">
                <a:latin typeface="BIZ UDゴシック" panose="020B0400000000000000" pitchFamily="49" charset="-128"/>
                <a:ea typeface="BIZ UDゴシック" panose="020B0400000000000000" pitchFamily="49" charset="-128"/>
              </a:rPr>
              <a:t>iPhone</a:t>
            </a:r>
            <a:endParaRPr kumimoji="1" lang="ja-JP" altLang="en-US" sz="4000" dirty="0">
              <a:latin typeface="BIZ UDゴシック" panose="020B0400000000000000" pitchFamily="49" charset="-128"/>
              <a:ea typeface="BIZ UDゴシック" panose="020B0400000000000000" pitchFamily="49" charset="-128"/>
            </a:endParaRPr>
          </a:p>
          <a:p>
            <a:r>
              <a:rPr kumimoji="1" lang="ja-JP" altLang="en-US" sz="4000" dirty="0">
                <a:latin typeface="BIZ UDゴシック" panose="020B0400000000000000" pitchFamily="49" charset="-128"/>
                <a:ea typeface="BIZ UDゴシック" panose="020B0400000000000000" pitchFamily="49" charset="-128"/>
              </a:rPr>
              <a:t>スマートフォン初心者編</a:t>
            </a:r>
            <a:r>
              <a:rPr kumimoji="1" lang="en-US" altLang="ja-JP" sz="4000" dirty="0">
                <a:latin typeface="BIZ UDゴシック" panose="020B0400000000000000" pitchFamily="49" charset="-128"/>
                <a:ea typeface="BIZ UDゴシック" panose="020B0400000000000000" pitchFamily="49" charset="-128"/>
              </a:rPr>
              <a:t> </a:t>
            </a:r>
            <a:endParaRPr kumimoji="1" lang="ja-JP" altLang="en-US" sz="40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58973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93537" y="476991"/>
            <a:ext cx="951199" cy="710067"/>
          </a:xfrm>
          <a:prstGeom prst="rect">
            <a:avLst/>
          </a:prstGeom>
        </p:spPr>
        <p:txBody>
          <a:bodyPr vert="horz" wrap="none" lIns="90000" tIns="46800" rIns="90000" bIns="4680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lnSpc>
                <a:spcPct val="100000"/>
              </a:lnSpc>
            </a:pPr>
            <a:r>
              <a:rPr lang="en-US" altLang="ja-JP" sz="4000" dirty="0">
                <a:latin typeface="BIZ UDゴシック" panose="020B0400000000000000" pitchFamily="49" charset="-128"/>
                <a:ea typeface="BIZ UDゴシック" panose="020B0400000000000000" pitchFamily="49" charset="-128"/>
              </a:rPr>
              <a:t>1-C</a:t>
            </a:r>
            <a:endParaRPr lang="en-US" sz="4000" dirty="0">
              <a:latin typeface="BIZ UDゴシック" panose="020B0400000000000000" pitchFamily="49" charset="-128"/>
              <a:ea typeface="BIZ UDゴシック" panose="020B0400000000000000" pitchFamily="49" charset="-128"/>
            </a:endParaRPr>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595848" y="337712"/>
            <a:ext cx="5950347" cy="984885"/>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lang="ja-JP" altLang="en-US" sz="3200" kern="0" dirty="0">
                <a:latin typeface="BIZ UDゴシック" panose="020B0400000000000000" pitchFamily="49" charset="-128"/>
                <a:ea typeface="BIZ UDゴシック" panose="020B0400000000000000" pitchFamily="49" charset="-128"/>
              </a:rPr>
              <a:t>カメラを使ったアプリ</a:t>
            </a:r>
          </a:p>
          <a:p>
            <a:r>
              <a:rPr lang="ja-JP" altLang="en-US" sz="3200" kern="0" dirty="0">
                <a:latin typeface="BIZ UDゴシック" panose="020B0400000000000000" pitchFamily="49" charset="-128"/>
                <a:ea typeface="BIZ UDゴシック" panose="020B0400000000000000" pitchFamily="49" charset="-128"/>
              </a:rPr>
              <a:t>Seeing AI</a:t>
            </a:r>
            <a:r>
              <a:rPr lang="en-US" altLang="ja-JP" sz="3200" kern="0" dirty="0">
                <a:latin typeface="BIZ UDゴシック" panose="020B0400000000000000" pitchFamily="49" charset="-128"/>
                <a:ea typeface="BIZ UDゴシック" panose="020B0400000000000000" pitchFamily="49" charset="-128"/>
              </a:rPr>
              <a:t>(</a:t>
            </a:r>
            <a:r>
              <a:rPr lang="ja-JP" altLang="en-US" sz="3200" kern="0" dirty="0">
                <a:latin typeface="BIZ UDゴシック" panose="020B0400000000000000" pitchFamily="49" charset="-128"/>
                <a:ea typeface="BIZ UDゴシック" panose="020B0400000000000000" pitchFamily="49" charset="-128"/>
              </a:rPr>
              <a:t>シーイングエーアイ</a:t>
            </a:r>
            <a:r>
              <a:rPr lang="en-US" altLang="ja-JP" sz="3200" kern="0" dirty="0">
                <a:latin typeface="BIZ UDゴシック" panose="020B0400000000000000" pitchFamily="49" charset="-128"/>
                <a:ea typeface="BIZ UDゴシック" panose="020B0400000000000000" pitchFamily="49" charset="-128"/>
              </a:rPr>
              <a:t>)</a:t>
            </a:r>
            <a:endParaRPr lang="ja-JP" altLang="en-US" sz="3200" kern="0" dirty="0">
              <a:latin typeface="BIZ UDゴシック" panose="020B0400000000000000" pitchFamily="49" charset="-128"/>
              <a:ea typeface="BIZ UDゴシック" panose="020B0400000000000000" pitchFamily="49" charset="-128"/>
            </a:endParaRPr>
          </a:p>
        </p:txBody>
      </p:sp>
      <p:sp>
        <p:nvSpPr>
          <p:cNvPr id="7" name="テキスト ボックス 1">
            <a:extLst>
              <a:ext uri="{FF2B5EF4-FFF2-40B4-BE49-F238E27FC236}">
                <a16:creationId xmlns:a16="http://schemas.microsoft.com/office/drawing/2014/main" id="{C46F6CD9-C75D-4EEC-B61A-CC3EA598CE88}"/>
              </a:ext>
            </a:extLst>
          </p:cNvPr>
          <p:cNvSpPr txBox="1"/>
          <p:nvPr/>
        </p:nvSpPr>
        <p:spPr>
          <a:xfrm>
            <a:off x="436607" y="1465549"/>
            <a:ext cx="9820186" cy="976403"/>
          </a:xfrm>
          <a:prstGeom prst="rect">
            <a:avLst/>
          </a:prstGeom>
          <a:solidFill>
            <a:srgbClr val="FFFF99"/>
          </a:solidFill>
          <a:ln w="31750">
            <a:solidFill>
              <a:schemeClr val="tx1"/>
            </a:solidFill>
            <a:prstDash val="solid"/>
          </a:ln>
        </p:spPr>
        <p:txBody>
          <a:bodyPr wrap="square" lIns="91440" tIns="72000" rIns="91440" bIns="7200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r>
              <a:rPr lang="ja-JP" altLang="en-US" b="1" kern="100" dirty="0">
                <a:latin typeface="BIZ UDゴシック" panose="020B0400000000000000" pitchFamily="49" charset="-128"/>
                <a:ea typeface="BIZ UDゴシック" panose="020B0400000000000000" pitchFamily="49" charset="-128"/>
                <a:cs typeface="Times New Roman"/>
              </a:rPr>
              <a:t>マイクロソフトが</a:t>
            </a:r>
            <a:r>
              <a:rPr lang="ja-JP" b="1" kern="100" dirty="0">
                <a:latin typeface="BIZ UDゴシック" panose="020B0400000000000000" pitchFamily="49" charset="-128"/>
                <a:ea typeface="BIZ UDゴシック" panose="020B0400000000000000" pitchFamily="49" charset="-128"/>
                <a:cs typeface="Calibri"/>
              </a:rPr>
              <a:t>開発した無料のアプリで、画面下部チャンネルを</a:t>
            </a:r>
            <a:r>
              <a:rPr lang="ja-JP" altLang="en-US" b="1" kern="100" dirty="0">
                <a:latin typeface="BIZ UDゴシック" panose="020B0400000000000000" pitchFamily="49" charset="-128"/>
                <a:ea typeface="BIZ UDゴシック" panose="020B0400000000000000" pitchFamily="49" charset="-128"/>
                <a:cs typeface="Calibri"/>
              </a:rPr>
              <a:t>選択し、</a:t>
            </a:r>
            <a:r>
              <a:rPr lang="ja-JP" b="1" kern="100" dirty="0">
                <a:latin typeface="BIZ UDゴシック" panose="020B0400000000000000" pitchFamily="49" charset="-128"/>
                <a:ea typeface="BIZ UDゴシック" panose="020B0400000000000000" pitchFamily="49" charset="-128"/>
                <a:cs typeface="Calibri"/>
              </a:rPr>
              <a:t>上下のスワイプで切り替えることで多彩な機能を利用できます。</a:t>
            </a:r>
            <a:endParaRPr lang="en-US" altLang="ja-JP" b="1" kern="100" dirty="0">
              <a:latin typeface="BIZ UDゴシック" panose="020B0400000000000000" pitchFamily="49" charset="-128"/>
              <a:ea typeface="BIZ UDゴシック" panose="020B0400000000000000" pitchFamily="49" charset="-128"/>
              <a:cs typeface="Calibri"/>
            </a:endParaRPr>
          </a:p>
          <a:p>
            <a:pPr algn="just"/>
            <a:r>
              <a:rPr lang="ja-JP" b="1" kern="100" dirty="0">
                <a:latin typeface="BIZ UDゴシック" panose="020B0400000000000000" pitchFamily="49" charset="-128"/>
                <a:ea typeface="BIZ UDゴシック" panose="020B0400000000000000" pitchFamily="49" charset="-128"/>
                <a:cs typeface="Calibri"/>
              </a:rPr>
              <a:t>※</a:t>
            </a:r>
            <a:r>
              <a:rPr lang="ja-JP" altLang="en-US" b="1" kern="100" dirty="0">
                <a:latin typeface="BIZ UDゴシック" panose="020B0400000000000000" pitchFamily="49" charset="-128"/>
                <a:ea typeface="BIZ UDゴシック" panose="020B0400000000000000" pitchFamily="49" charset="-128"/>
                <a:cs typeface="Calibri"/>
              </a:rPr>
              <a:t> </a:t>
            </a:r>
            <a:r>
              <a:rPr lang="ja-JP" b="1" kern="100" dirty="0">
                <a:latin typeface="BIZ UDゴシック" panose="020B0400000000000000" pitchFamily="49" charset="-128"/>
                <a:ea typeface="BIZ UDゴシック" panose="020B0400000000000000" pitchFamily="49" charset="-128"/>
                <a:cs typeface="Calibri"/>
              </a:rPr>
              <a:t>ダブルタップや音量ボタンでの撮影はできません。</a:t>
            </a:r>
            <a:endParaRPr lang="ja-JP" kern="100" dirty="0">
              <a:latin typeface="BIZ UDゴシック" panose="020B0400000000000000" pitchFamily="49" charset="-128"/>
              <a:ea typeface="BIZ UDゴシック" panose="020B0400000000000000" pitchFamily="49" charset="-128"/>
              <a:cs typeface="+mn-lt"/>
            </a:endParaRPr>
          </a:p>
        </p:txBody>
      </p:sp>
      <p:sp>
        <p:nvSpPr>
          <p:cNvPr id="10" name="正方形/長方形 9">
            <a:extLst>
              <a:ext uri="{FF2B5EF4-FFF2-40B4-BE49-F238E27FC236}">
                <a16:creationId xmlns:a16="http://schemas.microsoft.com/office/drawing/2014/main" id="{81454611-EAFB-482B-8EB7-182506495B82}"/>
              </a:ext>
            </a:extLst>
          </p:cNvPr>
          <p:cNvSpPr/>
          <p:nvPr/>
        </p:nvSpPr>
        <p:spPr>
          <a:xfrm>
            <a:off x="342942" y="2479934"/>
            <a:ext cx="550595" cy="584775"/>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❶</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11" name="テキスト ボックス 2">
            <a:extLst>
              <a:ext uri="{FF2B5EF4-FFF2-40B4-BE49-F238E27FC236}">
                <a16:creationId xmlns:a16="http://schemas.microsoft.com/office/drawing/2014/main" id="{DF9E2A0C-ECC5-454C-A0FC-CEB1AFCFB3CB}"/>
              </a:ext>
            </a:extLst>
          </p:cNvPr>
          <p:cNvSpPr txBox="1"/>
          <p:nvPr/>
        </p:nvSpPr>
        <p:spPr>
          <a:xfrm>
            <a:off x="3942961" y="2497075"/>
            <a:ext cx="2712291" cy="1200329"/>
          </a:xfrm>
          <a:prstGeom prst="rect">
            <a:avLst/>
          </a:prstGeom>
          <a:noFill/>
        </p:spPr>
        <p:txBody>
          <a:bodyPr wrap="square" lIns="91440" tIns="45720" rIns="91440" bIns="45720" rtlCol="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r>
              <a:rPr lang="ja-JP" altLang="en-US" b="1" kern="100" dirty="0">
                <a:latin typeface="BIZ UDゴシック" panose="020B0400000000000000" pitchFamily="49" charset="-128"/>
                <a:ea typeface="BIZ UDゴシック" panose="020B0400000000000000" pitchFamily="49" charset="-128"/>
                <a:cs typeface="Times New Roman"/>
              </a:rPr>
              <a:t>タッチやスワイプで画面下部のチャンネルを選択し、</a:t>
            </a:r>
            <a:r>
              <a:rPr lang="ja-JP" b="1" kern="100" dirty="0">
                <a:latin typeface="BIZ UDゴシック" panose="020B0400000000000000" pitchFamily="49" charset="-128"/>
                <a:ea typeface="BIZ UDゴシック" panose="020B0400000000000000" pitchFamily="49" charset="-128"/>
                <a:cs typeface="Times New Roman"/>
              </a:rPr>
              <a:t>上下のスワイプで</a:t>
            </a:r>
            <a:r>
              <a:rPr lang="ja-JP" altLang="en-US" b="1" kern="100" dirty="0">
                <a:latin typeface="BIZ UDゴシック" panose="020B0400000000000000" pitchFamily="49" charset="-128"/>
                <a:ea typeface="BIZ UDゴシック" panose="020B0400000000000000" pitchFamily="49" charset="-128"/>
                <a:cs typeface="Times New Roman"/>
              </a:rPr>
              <a:t>機能を</a:t>
            </a:r>
            <a:r>
              <a:rPr lang="ja-JP" b="1" kern="100" dirty="0">
                <a:latin typeface="BIZ UDゴシック" panose="020B0400000000000000" pitchFamily="49" charset="-128"/>
                <a:ea typeface="BIZ UDゴシック" panose="020B0400000000000000" pitchFamily="49" charset="-128"/>
                <a:cs typeface="Times New Roman"/>
              </a:rPr>
              <a:t>切り替え</a:t>
            </a:r>
            <a:r>
              <a:rPr lang="ja-JP" altLang="en-US" b="1" kern="100" dirty="0">
                <a:latin typeface="BIZ UDゴシック" panose="020B0400000000000000" pitchFamily="49" charset="-128"/>
                <a:ea typeface="BIZ UDゴシック" panose="020B0400000000000000" pitchFamily="49" charset="-128"/>
                <a:cs typeface="Times New Roman"/>
              </a:rPr>
              <a:t>ます</a:t>
            </a:r>
            <a:r>
              <a:rPr lang="ja-JP" b="1" kern="100" dirty="0">
                <a:latin typeface="BIZ UDゴシック" panose="020B0400000000000000" pitchFamily="49" charset="-128"/>
                <a:ea typeface="BIZ UDゴシック" panose="020B0400000000000000" pitchFamily="49" charset="-128"/>
                <a:cs typeface="Times New Roman"/>
              </a:rPr>
              <a:t>。</a:t>
            </a:r>
            <a:endParaRPr lang="ja-JP" dirty="0">
              <a:latin typeface="BIZ UDゴシック" panose="020B0400000000000000" pitchFamily="49" charset="-128"/>
              <a:ea typeface="BIZ UDゴシック" panose="020B0400000000000000" pitchFamily="49" charset="-128"/>
            </a:endParaRPr>
          </a:p>
        </p:txBody>
      </p:sp>
      <p:sp>
        <p:nvSpPr>
          <p:cNvPr id="12" name="正方形/長方形 11">
            <a:extLst>
              <a:ext uri="{FF2B5EF4-FFF2-40B4-BE49-F238E27FC236}">
                <a16:creationId xmlns:a16="http://schemas.microsoft.com/office/drawing/2014/main" id="{506348D5-3647-4E6A-AE63-AC108E23D18C}"/>
              </a:ext>
            </a:extLst>
          </p:cNvPr>
          <p:cNvSpPr/>
          <p:nvPr/>
        </p:nvSpPr>
        <p:spPr>
          <a:xfrm>
            <a:off x="3434199" y="2479933"/>
            <a:ext cx="596929" cy="584775"/>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13" name="テキスト ボックス 4">
            <a:extLst>
              <a:ext uri="{FF2B5EF4-FFF2-40B4-BE49-F238E27FC236}">
                <a16:creationId xmlns:a16="http://schemas.microsoft.com/office/drawing/2014/main" id="{F16AD3AA-D61E-415D-8AF8-05530740AA41}"/>
              </a:ext>
            </a:extLst>
          </p:cNvPr>
          <p:cNvSpPr txBox="1"/>
          <p:nvPr/>
        </p:nvSpPr>
        <p:spPr>
          <a:xfrm>
            <a:off x="864066" y="2498255"/>
            <a:ext cx="2551786" cy="1200329"/>
          </a:xfrm>
          <a:prstGeom prst="rect">
            <a:avLst/>
          </a:prstGeom>
          <a:noFill/>
        </p:spPr>
        <p:txBody>
          <a:bodyPr wrap="square" lIns="91440" tIns="45720" rIns="91440" bIns="4572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r>
              <a:rPr lang="ja-JP" altLang="en-US" b="1" kern="100" dirty="0">
                <a:latin typeface="BIZ UDゴシック" panose="020B0400000000000000" pitchFamily="49" charset="-128"/>
                <a:ea typeface="BIZ UDゴシック" panose="020B0400000000000000" pitchFamily="49" charset="-128"/>
                <a:cs typeface="+mn-lt"/>
              </a:rPr>
              <a:t>タッチやスワイプでホーム画面から</a:t>
            </a:r>
            <a:r>
              <a:rPr lang="en-US" altLang="ja-JP" b="1" kern="100" dirty="0">
                <a:latin typeface="BIZ UDゴシック" panose="020B0400000000000000" pitchFamily="49" charset="-128"/>
                <a:ea typeface="BIZ UDゴシック" panose="020B0400000000000000" pitchFamily="49" charset="-128"/>
                <a:cs typeface="+mn-lt"/>
              </a:rPr>
              <a:t>｢Seeing</a:t>
            </a:r>
            <a:r>
              <a:rPr lang="ja-JP" altLang="en-US" b="1" kern="100" dirty="0">
                <a:latin typeface="BIZ UDゴシック" panose="020B0400000000000000" pitchFamily="49" charset="-128"/>
                <a:ea typeface="BIZ UDゴシック" panose="020B0400000000000000" pitchFamily="49" charset="-128"/>
                <a:cs typeface="+mn-lt"/>
              </a:rPr>
              <a:t> </a:t>
            </a:r>
            <a:r>
              <a:rPr lang="en-US" altLang="ja-JP" b="1" kern="100" dirty="0">
                <a:latin typeface="BIZ UDゴシック" panose="020B0400000000000000" pitchFamily="49" charset="-128"/>
                <a:ea typeface="BIZ UDゴシック" panose="020B0400000000000000" pitchFamily="49" charset="-128"/>
                <a:cs typeface="+mn-lt"/>
              </a:rPr>
              <a:t>AI｣</a:t>
            </a:r>
            <a:r>
              <a:rPr lang="ja-JP" altLang="en-US" b="1" kern="100" dirty="0">
                <a:latin typeface="BIZ UDゴシック" panose="020B0400000000000000" pitchFamily="49" charset="-128"/>
                <a:ea typeface="BIZ UDゴシック" panose="020B0400000000000000" pitchFamily="49" charset="-128"/>
                <a:cs typeface="+mn-lt"/>
              </a:rPr>
              <a:t>を探して、ダブルタップします。</a:t>
            </a:r>
            <a:endParaRPr lang="en-US" altLang="ja-JP" b="1" kern="100" dirty="0">
              <a:latin typeface="BIZ UDゴシック" panose="020B0400000000000000" pitchFamily="49" charset="-128"/>
              <a:ea typeface="BIZ UDゴシック" panose="020B0400000000000000" pitchFamily="49" charset="-128"/>
              <a:cs typeface="+mn-lt"/>
            </a:endParaRPr>
          </a:p>
        </p:txBody>
      </p:sp>
      <p:sp>
        <p:nvSpPr>
          <p:cNvPr id="14" name="正方形/長方形 13">
            <a:extLst>
              <a:ext uri="{FF2B5EF4-FFF2-40B4-BE49-F238E27FC236}">
                <a16:creationId xmlns:a16="http://schemas.microsoft.com/office/drawing/2014/main" id="{0399E4AF-C429-4705-95EB-E0E5AA96929A}"/>
              </a:ext>
            </a:extLst>
          </p:cNvPr>
          <p:cNvSpPr/>
          <p:nvPr/>
        </p:nvSpPr>
        <p:spPr>
          <a:xfrm>
            <a:off x="6662274" y="2470774"/>
            <a:ext cx="595035" cy="584775"/>
          </a:xfrm>
          <a:prstGeom prst="rect">
            <a:avLst/>
          </a:prstGeom>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❸</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15" name="テキスト ボックス 6">
            <a:extLst>
              <a:ext uri="{FF2B5EF4-FFF2-40B4-BE49-F238E27FC236}">
                <a16:creationId xmlns:a16="http://schemas.microsoft.com/office/drawing/2014/main" id="{E91B5FDB-8921-4765-8C88-CF77708F0961}"/>
              </a:ext>
            </a:extLst>
          </p:cNvPr>
          <p:cNvSpPr txBox="1"/>
          <p:nvPr/>
        </p:nvSpPr>
        <p:spPr>
          <a:xfrm>
            <a:off x="7156306" y="2510578"/>
            <a:ext cx="3006742" cy="1200329"/>
          </a:xfrm>
          <a:prstGeom prst="rect">
            <a:avLst/>
          </a:prstGeom>
          <a:noFill/>
        </p:spPr>
        <p:txBody>
          <a:bodyPr wrap="square" lIns="91440" tIns="45720" rIns="91440" bIns="45720" rtlCol="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r>
              <a:rPr lang="ja-JP" altLang="en-US" b="1" kern="100" dirty="0">
                <a:latin typeface="BIZ UDゴシック" panose="020B0400000000000000" pitchFamily="49" charset="-128"/>
                <a:ea typeface="BIZ UDゴシック" panose="020B0400000000000000" pitchFamily="49" charset="-128"/>
                <a:cs typeface="Times New Roman"/>
              </a:rPr>
              <a:t>人物やシーンプレビューなど撮影が必要な機能では撮影ボタンを選択し、ダブルタップします。</a:t>
            </a:r>
            <a:endParaRPr lang="ja-JP" altLang="en-US" sz="1800" b="1" kern="100" dirty="0">
              <a:effectLst/>
              <a:latin typeface="BIZ UDゴシック" panose="020B0400000000000000" pitchFamily="49" charset="-128"/>
              <a:ea typeface="BIZ UDゴシック" panose="020B0400000000000000" pitchFamily="49" charset="-128"/>
              <a:cs typeface="Times New Roman"/>
            </a:endParaRPr>
          </a:p>
        </p:txBody>
      </p:sp>
      <p:sp>
        <p:nvSpPr>
          <p:cNvPr id="35" name="矢印: 右 34">
            <a:extLst>
              <a:ext uri="{FF2B5EF4-FFF2-40B4-BE49-F238E27FC236}">
                <a16:creationId xmlns:a16="http://schemas.microsoft.com/office/drawing/2014/main" id="{9628B72B-C9AC-42C3-9A29-F9FA6766EBAD}"/>
              </a:ext>
            </a:extLst>
          </p:cNvPr>
          <p:cNvSpPr/>
          <p:nvPr/>
        </p:nvSpPr>
        <p:spPr>
          <a:xfrm>
            <a:off x="3459757" y="4599861"/>
            <a:ext cx="648934"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latin typeface="BIZ UDゴシック" panose="020B0400000000000000" pitchFamily="49" charset="-128"/>
              <a:ea typeface="BIZ UDゴシック" panose="020B0400000000000000" pitchFamily="49" charset="-128"/>
            </a:endParaRPr>
          </a:p>
        </p:txBody>
      </p:sp>
      <p:pic>
        <p:nvPicPr>
          <p:cNvPr id="2" name="図 2" descr="グラフィカル ユーザー インターフェイス&#10;&#10;説明は自動で生成されたものです">
            <a:extLst>
              <a:ext uri="{FF2B5EF4-FFF2-40B4-BE49-F238E27FC236}">
                <a16:creationId xmlns:a16="http://schemas.microsoft.com/office/drawing/2014/main" id="{BA6B5BCF-13E5-4C96-ACC2-BDE9023DD1AF}"/>
              </a:ext>
            </a:extLst>
          </p:cNvPr>
          <p:cNvPicPr>
            <a:picLocks noChangeAspect="1"/>
          </p:cNvPicPr>
          <p:nvPr/>
        </p:nvPicPr>
        <p:blipFill>
          <a:blip r:embed="rId3"/>
          <a:stretch>
            <a:fillRect/>
          </a:stretch>
        </p:blipFill>
        <p:spPr>
          <a:xfrm>
            <a:off x="1222180" y="3781425"/>
            <a:ext cx="1480596" cy="3204414"/>
          </a:xfrm>
          <a:prstGeom prst="rect">
            <a:avLst/>
          </a:prstGeom>
        </p:spPr>
      </p:pic>
      <p:pic>
        <p:nvPicPr>
          <p:cNvPr id="3" name="図 4">
            <a:extLst>
              <a:ext uri="{FF2B5EF4-FFF2-40B4-BE49-F238E27FC236}">
                <a16:creationId xmlns:a16="http://schemas.microsoft.com/office/drawing/2014/main" id="{864138DE-DD4A-4051-B5DF-6351D5014F56}"/>
              </a:ext>
            </a:extLst>
          </p:cNvPr>
          <p:cNvPicPr>
            <a:picLocks noChangeAspect="1"/>
          </p:cNvPicPr>
          <p:nvPr/>
        </p:nvPicPr>
        <p:blipFill>
          <a:blip r:embed="rId4"/>
          <a:stretch>
            <a:fillRect/>
          </a:stretch>
        </p:blipFill>
        <p:spPr>
          <a:xfrm>
            <a:off x="4470389" y="3781425"/>
            <a:ext cx="1480492" cy="3188514"/>
          </a:xfrm>
          <a:prstGeom prst="rect">
            <a:avLst/>
          </a:prstGeom>
        </p:spPr>
      </p:pic>
      <p:sp>
        <p:nvSpPr>
          <p:cNvPr id="6" name="テキスト ボックス 4">
            <a:extLst>
              <a:ext uri="{FF2B5EF4-FFF2-40B4-BE49-F238E27FC236}">
                <a16:creationId xmlns:a16="http://schemas.microsoft.com/office/drawing/2014/main" id="{9B121289-580D-44F7-A4B6-5EA7E687087E}"/>
              </a:ext>
            </a:extLst>
          </p:cNvPr>
          <p:cNvSpPr txBox="1"/>
          <p:nvPr/>
        </p:nvSpPr>
        <p:spPr>
          <a:xfrm>
            <a:off x="4024668" y="5762625"/>
            <a:ext cx="425614" cy="1169551"/>
          </a:xfrm>
          <a:prstGeom prst="rect">
            <a:avLst/>
          </a:prstGeom>
          <a:noFill/>
        </p:spPr>
        <p:txBody>
          <a:bodyPr wrap="square" lIns="91440" tIns="45720" rIns="91440" bIns="4572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r>
              <a:rPr lang="ja-JP" altLang="en-US" sz="1400" b="1" dirty="0">
                <a:latin typeface="BIZ UDゴシック" panose="020B0400000000000000" pitchFamily="49" charset="-128"/>
                <a:ea typeface="BIZ UDゴシック" panose="020B0400000000000000" pitchFamily="49" charset="-128"/>
                <a:cs typeface="+mn-lt"/>
              </a:rPr>
              <a:t>チャンネル</a:t>
            </a:r>
          </a:p>
        </p:txBody>
      </p:sp>
      <p:sp>
        <p:nvSpPr>
          <p:cNvPr id="19" name="四角形: 角を丸くする 18">
            <a:extLst>
              <a:ext uri="{FF2B5EF4-FFF2-40B4-BE49-F238E27FC236}">
                <a16:creationId xmlns:a16="http://schemas.microsoft.com/office/drawing/2014/main" id="{7A3CC00A-4623-4D77-AF67-9E57DBCE7BBC}"/>
              </a:ext>
            </a:extLst>
          </p:cNvPr>
          <p:cNvSpPr/>
          <p:nvPr/>
        </p:nvSpPr>
        <p:spPr>
          <a:xfrm>
            <a:off x="4374111" y="6179525"/>
            <a:ext cx="1692666" cy="317161"/>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latin typeface="BIZ UDゴシック" panose="020B0400000000000000" pitchFamily="49" charset="-128"/>
              <a:ea typeface="BIZ UDゴシック" panose="020B0400000000000000" pitchFamily="49" charset="-128"/>
            </a:endParaRPr>
          </a:p>
        </p:txBody>
      </p:sp>
      <p:pic>
        <p:nvPicPr>
          <p:cNvPr id="8" name="図 8" descr="ナイフ が含まれている画像&#10;&#10;説明は自動で生成されたものです">
            <a:extLst>
              <a:ext uri="{FF2B5EF4-FFF2-40B4-BE49-F238E27FC236}">
                <a16:creationId xmlns:a16="http://schemas.microsoft.com/office/drawing/2014/main" id="{5073BD4E-FAEB-44C8-9AAE-BBFCD902DA47}"/>
              </a:ext>
            </a:extLst>
          </p:cNvPr>
          <p:cNvPicPr>
            <a:picLocks noChangeAspect="1"/>
          </p:cNvPicPr>
          <p:nvPr/>
        </p:nvPicPr>
        <p:blipFill>
          <a:blip r:embed="rId5"/>
          <a:stretch>
            <a:fillRect/>
          </a:stretch>
        </p:blipFill>
        <p:spPr>
          <a:xfrm>
            <a:off x="4985118" y="4565939"/>
            <a:ext cx="1191227" cy="1181100"/>
          </a:xfrm>
          <a:prstGeom prst="rect">
            <a:avLst/>
          </a:prstGeom>
        </p:spPr>
      </p:pic>
      <p:sp>
        <p:nvSpPr>
          <p:cNvPr id="27" name="矢印: 右 26">
            <a:extLst>
              <a:ext uri="{FF2B5EF4-FFF2-40B4-BE49-F238E27FC236}">
                <a16:creationId xmlns:a16="http://schemas.microsoft.com/office/drawing/2014/main" id="{83786388-C05A-43AC-986C-46A86DA8FA87}"/>
              </a:ext>
            </a:extLst>
          </p:cNvPr>
          <p:cNvSpPr/>
          <p:nvPr/>
        </p:nvSpPr>
        <p:spPr>
          <a:xfrm rot="16200000">
            <a:off x="4446759" y="4914414"/>
            <a:ext cx="720000" cy="316454"/>
          </a:xfrm>
          <a:prstGeom prst="rightArrow">
            <a:avLst>
              <a:gd name="adj1" fmla="val 24788"/>
              <a:gd name="adj2" fmla="val 71010"/>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solidFill>
                <a:schemeClr val="lt1">
                  <a:shade val="30000"/>
                  <a:satMod val="115000"/>
                </a:schemeClr>
              </a:solidFill>
              <a:latin typeface="BIZ UDゴシック" panose="020B0400000000000000" pitchFamily="49" charset="-128"/>
              <a:ea typeface="BIZ UDゴシック" panose="020B0400000000000000" pitchFamily="49" charset="-128"/>
            </a:endParaRPr>
          </a:p>
        </p:txBody>
      </p:sp>
      <p:sp>
        <p:nvSpPr>
          <p:cNvPr id="29" name="矢印: 右 28">
            <a:extLst>
              <a:ext uri="{FF2B5EF4-FFF2-40B4-BE49-F238E27FC236}">
                <a16:creationId xmlns:a16="http://schemas.microsoft.com/office/drawing/2014/main" id="{B1E3DD52-9CAC-4957-8FB2-232C628416BE}"/>
              </a:ext>
            </a:extLst>
          </p:cNvPr>
          <p:cNvSpPr/>
          <p:nvPr/>
        </p:nvSpPr>
        <p:spPr>
          <a:xfrm rot="5400000">
            <a:off x="4774566" y="5169321"/>
            <a:ext cx="720000" cy="316454"/>
          </a:xfrm>
          <a:prstGeom prst="rightArrow">
            <a:avLst>
              <a:gd name="adj1" fmla="val 24788"/>
              <a:gd name="adj2" fmla="val 71010"/>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solidFill>
                <a:schemeClr val="lt1">
                  <a:shade val="30000"/>
                  <a:satMod val="115000"/>
                </a:schemeClr>
              </a:solidFill>
              <a:latin typeface="BIZ UDゴシック" panose="020B0400000000000000" pitchFamily="49" charset="-128"/>
              <a:ea typeface="BIZ UDゴシック" panose="020B0400000000000000" pitchFamily="49" charset="-128"/>
            </a:endParaRPr>
          </a:p>
        </p:txBody>
      </p:sp>
      <p:pic>
        <p:nvPicPr>
          <p:cNvPr id="9" name="図 15">
            <a:extLst>
              <a:ext uri="{FF2B5EF4-FFF2-40B4-BE49-F238E27FC236}">
                <a16:creationId xmlns:a16="http://schemas.microsoft.com/office/drawing/2014/main" id="{8FA581FB-0674-4534-8710-B296147D27FD}"/>
              </a:ext>
            </a:extLst>
          </p:cNvPr>
          <p:cNvPicPr>
            <a:picLocks noChangeAspect="1"/>
          </p:cNvPicPr>
          <p:nvPr/>
        </p:nvPicPr>
        <p:blipFill>
          <a:blip r:embed="rId6"/>
          <a:stretch>
            <a:fillRect/>
          </a:stretch>
        </p:blipFill>
        <p:spPr>
          <a:xfrm>
            <a:off x="7658735" y="3759444"/>
            <a:ext cx="1480493" cy="3208671"/>
          </a:xfrm>
          <a:prstGeom prst="rect">
            <a:avLst/>
          </a:prstGeom>
        </p:spPr>
      </p:pic>
      <p:sp>
        <p:nvSpPr>
          <p:cNvPr id="22" name="四角形: 角を丸くする 21">
            <a:extLst>
              <a:ext uri="{FF2B5EF4-FFF2-40B4-BE49-F238E27FC236}">
                <a16:creationId xmlns:a16="http://schemas.microsoft.com/office/drawing/2014/main" id="{9CEF8593-AB3B-4FBB-97C0-E54C6F9A46D4}"/>
              </a:ext>
            </a:extLst>
          </p:cNvPr>
          <p:cNvSpPr/>
          <p:nvPr/>
        </p:nvSpPr>
        <p:spPr>
          <a:xfrm>
            <a:off x="8155166" y="5716105"/>
            <a:ext cx="504511" cy="379663"/>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24" name="矢印: 右 23">
            <a:extLst>
              <a:ext uri="{FF2B5EF4-FFF2-40B4-BE49-F238E27FC236}">
                <a16:creationId xmlns:a16="http://schemas.microsoft.com/office/drawing/2014/main" id="{6E100670-D4C2-4FAD-8E5B-22A8E3733354}"/>
              </a:ext>
            </a:extLst>
          </p:cNvPr>
          <p:cNvSpPr/>
          <p:nvPr/>
        </p:nvSpPr>
        <p:spPr>
          <a:xfrm>
            <a:off x="6513435" y="4572743"/>
            <a:ext cx="648934"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26" name="四角形: 角を丸くする 25">
            <a:extLst>
              <a:ext uri="{FF2B5EF4-FFF2-40B4-BE49-F238E27FC236}">
                <a16:creationId xmlns:a16="http://schemas.microsoft.com/office/drawing/2014/main" id="{6134E226-0090-2F4B-310B-2E474CD30681}"/>
              </a:ext>
            </a:extLst>
          </p:cNvPr>
          <p:cNvSpPr/>
          <p:nvPr/>
        </p:nvSpPr>
        <p:spPr>
          <a:xfrm>
            <a:off x="387517" y="4314825"/>
            <a:ext cx="2952704" cy="1502962"/>
          </a:xfrm>
          <a:prstGeom prst="roundRect">
            <a:avLst>
              <a:gd name="adj" fmla="val 26080"/>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r>
              <a:rPr lang="ja-JP" altLang="en-US" sz="1400" b="1" kern="100" dirty="0">
                <a:solidFill>
                  <a:schemeClr val="tx1"/>
                </a:solidFill>
                <a:latin typeface="BIZ UDゴシック" panose="020B0400000000000000" pitchFamily="49" charset="-128"/>
                <a:ea typeface="BIZ UDゴシック" panose="020B0400000000000000" pitchFamily="49" charset="-128"/>
                <a:cs typeface="Times New Roman"/>
              </a:rPr>
              <a:t>※Siriでこのアプリを開くには、発音や言い方に工夫をする必要があり、正式名称で伝えても開けないことがあります。「エーアイを開いて」と言い方を工夫する必要があります。</a:t>
            </a:r>
            <a:endParaRPr lang="ja-JP" altLang="ja-JP" sz="1400" dirty="0">
              <a:solidFill>
                <a:schemeClr val="tx1"/>
              </a:solidFill>
              <a:latin typeface="BIZ UDゴシック" panose="020B0400000000000000" pitchFamily="49" charset="-128"/>
              <a:ea typeface="BIZ UDゴシック" panose="020B0400000000000000" pitchFamily="49" charset="-128"/>
            </a:endParaRPr>
          </a:p>
        </p:txBody>
      </p:sp>
      <p:pic>
        <p:nvPicPr>
          <p:cNvPr id="17" name="図 16">
            <a:extLst>
              <a:ext uri="{FF2B5EF4-FFF2-40B4-BE49-F238E27FC236}">
                <a16:creationId xmlns:a16="http://schemas.microsoft.com/office/drawing/2014/main" id="{DCCFE800-0C2D-C97A-EFCA-E0B99A07C62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00483" y="726027"/>
            <a:ext cx="609524" cy="628571"/>
          </a:xfrm>
          <a:prstGeom prst="rect">
            <a:avLst/>
          </a:prstGeom>
        </p:spPr>
      </p:pic>
    </p:spTree>
    <p:extLst>
      <p:ext uri="{BB962C8B-B14F-4D97-AF65-F5344CB8AC3E}">
        <p14:creationId xmlns:p14="http://schemas.microsoft.com/office/powerpoint/2010/main" val="2575511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14">
            <a:extLst>
              <a:ext uri="{FF2B5EF4-FFF2-40B4-BE49-F238E27FC236}">
                <a16:creationId xmlns:a16="http://schemas.microsoft.com/office/drawing/2014/main" id="{EA0FB5F9-7FED-4FD3-BD2E-1BEA77BECE76}"/>
              </a:ext>
            </a:extLst>
          </p:cNvPr>
          <p:cNvGraphicFramePr>
            <a:graphicFrameLocks noGrp="1"/>
          </p:cNvGraphicFramePr>
          <p:nvPr>
            <p:extLst>
              <p:ext uri="{D42A27DB-BD31-4B8C-83A1-F6EECF244321}">
                <p14:modId xmlns:p14="http://schemas.microsoft.com/office/powerpoint/2010/main" val="3900628530"/>
              </p:ext>
            </p:extLst>
          </p:nvPr>
        </p:nvGraphicFramePr>
        <p:xfrm>
          <a:off x="839701" y="2140203"/>
          <a:ext cx="9013998" cy="4796708"/>
        </p:xfrm>
        <a:graphic>
          <a:graphicData uri="http://schemas.openxmlformats.org/drawingml/2006/table">
            <a:tbl>
              <a:tblPr firstRow="1" bandRow="1">
                <a:tableStyleId>{2D5ABB26-0587-4C30-8999-92F81FD0307C}</a:tableStyleId>
              </a:tblPr>
              <a:tblGrid>
                <a:gridCol w="2465638">
                  <a:extLst>
                    <a:ext uri="{9D8B030D-6E8A-4147-A177-3AD203B41FA5}">
                      <a16:colId xmlns:a16="http://schemas.microsoft.com/office/drawing/2014/main" val="2297749444"/>
                    </a:ext>
                  </a:extLst>
                </a:gridCol>
                <a:gridCol w="6548360">
                  <a:extLst>
                    <a:ext uri="{9D8B030D-6E8A-4147-A177-3AD203B41FA5}">
                      <a16:colId xmlns:a16="http://schemas.microsoft.com/office/drawing/2014/main" val="789156778"/>
                    </a:ext>
                  </a:extLst>
                </a:gridCol>
              </a:tblGrid>
              <a:tr h="593777">
                <a:tc>
                  <a:txBody>
                    <a:bodyPr/>
                    <a:lstStyle/>
                    <a:p>
                      <a:r>
                        <a:rPr lang="ja-JP" altLang="en-US" b="1" dirty="0">
                          <a:latin typeface="Meiryo"/>
                          <a:ea typeface="Meiryo"/>
                        </a:rPr>
                        <a:t>短いテキスト</a:t>
                      </a:r>
                      <a:endParaRPr kumimoji="1" lang="ja-JP" altLang="en-US" b="1" dirty="0">
                        <a:latin typeface="Meiryo"/>
                        <a:ea typeface="Meiryo"/>
                      </a:endParaRPr>
                    </a:p>
                  </a:txBody>
                  <a:tcPr marT="7200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tcPr>
                </a:tc>
                <a:tc>
                  <a:txBody>
                    <a:bodyPr/>
                    <a:lstStyle/>
                    <a:p>
                      <a:r>
                        <a:rPr lang="ja-JP" altLang="en-US" sz="1600" b="1" dirty="0">
                          <a:latin typeface="Meiryo"/>
                          <a:ea typeface="Meiryo"/>
                        </a:rPr>
                        <a:t>読んでほしい対象にカメラを向けると読み上げます。</a:t>
                      </a:r>
                    </a:p>
                    <a:p>
                      <a:pPr lvl="0">
                        <a:buNone/>
                      </a:pPr>
                      <a:r>
                        <a:rPr lang="ja-JP" altLang="en-US" sz="1600" b="1" dirty="0">
                          <a:latin typeface="Meiryo"/>
                          <a:ea typeface="Meiryo"/>
                        </a:rPr>
                        <a:t>撮影の必要がなく封筒の宛名などを読むのに便利です。</a:t>
                      </a:r>
                    </a:p>
                  </a:txBody>
                  <a:tcPr marT="72000"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4013255609"/>
                  </a:ext>
                </a:extLst>
              </a:tr>
              <a:tr h="593777">
                <a:tc>
                  <a:txBody>
                    <a:bodyPr/>
                    <a:lstStyle/>
                    <a:p>
                      <a:r>
                        <a:rPr lang="ja-JP" altLang="en-US" b="1" dirty="0">
                          <a:latin typeface="Meiryo"/>
                          <a:ea typeface="Meiryo"/>
                        </a:rPr>
                        <a:t>ドキュメント</a:t>
                      </a:r>
                      <a:endParaRPr kumimoji="1" lang="ja-JP" altLang="en-US" b="1" dirty="0">
                        <a:latin typeface="Meiryo"/>
                        <a:ea typeface="Meiryo"/>
                      </a:endParaRPr>
                    </a:p>
                  </a:txBody>
                  <a:tcPr marT="7200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ja-JP" altLang="en-US" sz="1600" b="1" dirty="0">
                          <a:latin typeface="Meiryo"/>
                          <a:ea typeface="Meiryo"/>
                        </a:rPr>
                        <a:t>書類など長めの文章を読むのに適しています。</a:t>
                      </a:r>
                    </a:p>
                    <a:p>
                      <a:pPr lvl="0">
                        <a:buNone/>
                      </a:pPr>
                      <a:r>
                        <a:rPr lang="ja-JP" altLang="en-US" sz="1600" b="1" dirty="0">
                          <a:latin typeface="Meiryo"/>
                          <a:ea typeface="Meiryo"/>
                        </a:rPr>
                        <a:t>撮影対象がカメラ内にすべて入ると自動で撮影されます。</a:t>
                      </a:r>
                    </a:p>
                  </a:txBody>
                  <a:tcPr marT="7200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803223349"/>
                  </a:ext>
                </a:extLst>
              </a:tr>
              <a:tr h="593777">
                <a:tc>
                  <a:txBody>
                    <a:bodyPr/>
                    <a:lstStyle/>
                    <a:p>
                      <a:r>
                        <a:rPr lang="ja-JP" altLang="en-US" b="1" dirty="0">
                          <a:latin typeface="Meiryo"/>
                          <a:ea typeface="Meiryo"/>
                        </a:rPr>
                        <a:t>製品</a:t>
                      </a:r>
                      <a:endParaRPr kumimoji="1" lang="ja-JP" altLang="en-US" b="1" dirty="0">
                        <a:latin typeface="Meiryo"/>
                        <a:ea typeface="Meiryo"/>
                      </a:endParaRPr>
                    </a:p>
                  </a:txBody>
                  <a:tcPr marT="7200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ja-JP" altLang="en-US" sz="1600" b="1" dirty="0">
                          <a:latin typeface="Meiryo"/>
                          <a:ea typeface="Meiryo"/>
                        </a:rPr>
                        <a:t>カメラを向けた商品のバーコードを読み上げる機能です。</a:t>
                      </a:r>
                      <a:endParaRPr lang="en-US" altLang="ja-JP" sz="1600" b="1" dirty="0">
                        <a:latin typeface="Meiryo"/>
                        <a:ea typeface="Meiryo"/>
                      </a:endParaRPr>
                    </a:p>
                    <a:p>
                      <a:r>
                        <a:rPr lang="en-US" altLang="ja-JP" sz="1600" b="1" dirty="0">
                          <a:latin typeface="Meiryo"/>
                          <a:ea typeface="Meiryo"/>
                        </a:rPr>
                        <a:t>※</a:t>
                      </a:r>
                      <a:r>
                        <a:rPr lang="ja-JP" altLang="en-US" sz="1600" b="1" dirty="0">
                          <a:latin typeface="Meiryo"/>
                          <a:ea typeface="Meiryo"/>
                        </a:rPr>
                        <a:t>すべての商品を読み上げるわけではありません。</a:t>
                      </a:r>
                    </a:p>
                  </a:txBody>
                  <a:tcPr marT="7200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241673347"/>
                  </a:ext>
                </a:extLst>
              </a:tr>
              <a:tr h="593777">
                <a:tc>
                  <a:txBody>
                    <a:bodyPr/>
                    <a:lstStyle/>
                    <a:p>
                      <a:r>
                        <a:rPr lang="ja-JP" altLang="en-US" b="1" dirty="0">
                          <a:latin typeface="Meiryo"/>
                          <a:ea typeface="Meiryo"/>
                        </a:rPr>
                        <a:t>人物</a:t>
                      </a:r>
                      <a:endParaRPr kumimoji="1" lang="ja-JP" altLang="en-US" b="1" dirty="0">
                        <a:latin typeface="Meiryo"/>
                        <a:ea typeface="Meiryo"/>
                      </a:endParaRPr>
                    </a:p>
                  </a:txBody>
                  <a:tcPr marT="7200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ja-JP" altLang="en-US" sz="1600" b="1" dirty="0">
                          <a:latin typeface="Meiryo"/>
                          <a:ea typeface="Meiryo"/>
                        </a:rPr>
                        <a:t>カメラを向けるとカメラに映る人物とのだいたいの距離を教えてくれます。カメラで撮影するとだいたいの年齢や恰好を教えてくれます。</a:t>
                      </a:r>
                    </a:p>
                  </a:txBody>
                  <a:tcPr marT="7200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155590114"/>
                  </a:ext>
                </a:extLst>
              </a:tr>
              <a:tr h="593777">
                <a:tc>
                  <a:txBody>
                    <a:bodyPr/>
                    <a:lstStyle/>
                    <a:p>
                      <a:r>
                        <a:rPr lang="ja-JP" altLang="en-US" b="1" dirty="0">
                          <a:latin typeface="Meiryo"/>
                          <a:ea typeface="Meiryo"/>
                        </a:rPr>
                        <a:t>通貨</a:t>
                      </a:r>
                      <a:endParaRPr kumimoji="1" lang="ja-JP" altLang="en-US" b="1" dirty="0">
                        <a:latin typeface="Meiryo"/>
                        <a:ea typeface="Meiryo"/>
                      </a:endParaRPr>
                    </a:p>
                  </a:txBody>
                  <a:tcPr marT="7200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ja-JP" altLang="en-US" sz="1600" b="1">
                          <a:latin typeface="Meiryo"/>
                          <a:ea typeface="Meiryo"/>
                        </a:rPr>
                        <a:t>カメラを向けると紙幣の認識をして教えてくれます。</a:t>
                      </a:r>
                      <a:endParaRPr kumimoji="1" lang="ja-JP" altLang="en-US" sz="1600" b="1">
                        <a:latin typeface="Meiryo"/>
                        <a:ea typeface="Meiryo"/>
                      </a:endParaRPr>
                    </a:p>
                  </a:txBody>
                  <a:tcPr marT="7200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855004642"/>
                  </a:ext>
                </a:extLst>
              </a:tr>
              <a:tr h="593777">
                <a:tc>
                  <a:txBody>
                    <a:bodyPr/>
                    <a:lstStyle/>
                    <a:p>
                      <a:r>
                        <a:rPr lang="ja-JP" altLang="en-US" b="1" dirty="0">
                          <a:latin typeface="Meiryo"/>
                          <a:ea typeface="Meiryo"/>
                        </a:rPr>
                        <a:t>シーンプレビュー</a:t>
                      </a:r>
                      <a:endParaRPr kumimoji="1" lang="ja-JP" altLang="en-US" b="1" dirty="0">
                        <a:latin typeface="Meiryo"/>
                        <a:ea typeface="Meiryo"/>
                      </a:endParaRPr>
                    </a:p>
                  </a:txBody>
                  <a:tcPr marT="7200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ja-JP" altLang="en-US" sz="1600" b="1">
                          <a:latin typeface="Meiryo"/>
                          <a:ea typeface="Meiryo"/>
                        </a:rPr>
                        <a:t>カメラで撮影するとカメラに映った家具などを教えてくれます。</a:t>
                      </a:r>
                      <a:endParaRPr kumimoji="1" lang="ja-JP" altLang="en-US" sz="1600" b="1">
                        <a:latin typeface="Meiryo"/>
                        <a:ea typeface="Meiryo"/>
                      </a:endParaRPr>
                    </a:p>
                  </a:txBody>
                  <a:tcPr marT="7200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804973935"/>
                  </a:ext>
                </a:extLst>
              </a:tr>
              <a:tr h="593777">
                <a:tc>
                  <a:txBody>
                    <a:bodyPr/>
                    <a:lstStyle/>
                    <a:p>
                      <a:r>
                        <a:rPr lang="ja-JP" altLang="en-US" b="1" dirty="0">
                          <a:latin typeface="Meiryo"/>
                          <a:ea typeface="Meiryo"/>
                        </a:rPr>
                        <a:t>色</a:t>
                      </a:r>
                      <a:endParaRPr kumimoji="1" lang="ja-JP" altLang="en-US" b="1" dirty="0">
                        <a:latin typeface="Meiryo"/>
                        <a:ea typeface="Meiryo"/>
                      </a:endParaRPr>
                    </a:p>
                  </a:txBody>
                  <a:tcPr marT="72000"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tc>
                  <a:txBody>
                    <a:bodyPr/>
                    <a:lstStyle/>
                    <a:p>
                      <a:r>
                        <a:rPr lang="ja-JP" altLang="en-US" sz="1600" b="1" dirty="0">
                          <a:latin typeface="Meiryo"/>
                          <a:ea typeface="Meiryo"/>
                        </a:rPr>
                        <a:t>カメラを向けるとカメラに映った色を教えてくれます。</a:t>
                      </a:r>
                      <a:endParaRPr kumimoji="1" lang="ja-JP" altLang="en-US" sz="1600" b="1" dirty="0">
                        <a:latin typeface="Meiryo"/>
                        <a:ea typeface="Meiryo"/>
                      </a:endParaRPr>
                    </a:p>
                  </a:txBody>
                  <a:tcPr marT="72000"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4363691"/>
                  </a:ext>
                </a:extLst>
              </a:tr>
              <a:tr h="593777">
                <a:tc>
                  <a:txBody>
                    <a:bodyPr/>
                    <a:lstStyle/>
                    <a:p>
                      <a:pPr lvl="0">
                        <a:buNone/>
                      </a:pPr>
                      <a:r>
                        <a:rPr lang="ja-JP" altLang="en-US" b="1">
                          <a:latin typeface="Meiryo"/>
                          <a:ea typeface="Meiryo"/>
                        </a:rPr>
                        <a:t>ライト</a:t>
                      </a:r>
                      <a:endParaRPr kumimoji="1" lang="ja-JP" altLang="en-US" b="1" dirty="0">
                        <a:latin typeface="Meiryo"/>
                        <a:ea typeface="Meiryo"/>
                      </a:endParaRPr>
                    </a:p>
                  </a:txBody>
                  <a:tcPr marT="7200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ja-JP" altLang="en-US" sz="1600" b="1" dirty="0">
                          <a:latin typeface="Meiryo"/>
                          <a:ea typeface="Meiryo"/>
                        </a:rPr>
                        <a:t>周りの明るさを音の高低で教えてくれます。</a:t>
                      </a:r>
                    </a:p>
                  </a:txBody>
                  <a:tcPr marT="7200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4084997720"/>
                  </a:ext>
                </a:extLst>
              </a:tr>
            </a:tbl>
          </a:graphicData>
        </a:graphic>
      </p:graphicFrame>
      <p:sp>
        <p:nvSpPr>
          <p:cNvPr id="20" name="Title 1">
            <a:extLst>
              <a:ext uri="{FF2B5EF4-FFF2-40B4-BE49-F238E27FC236}">
                <a16:creationId xmlns:a16="http://schemas.microsoft.com/office/drawing/2014/main" id="{8201C0A3-7EEA-446C-A30E-6E0B2B5B182E}"/>
              </a:ext>
            </a:extLst>
          </p:cNvPr>
          <p:cNvSpPr txBox="1">
            <a:spLocks/>
          </p:cNvSpPr>
          <p:nvPr/>
        </p:nvSpPr>
        <p:spPr>
          <a:xfrm>
            <a:off x="927100" y="456619"/>
            <a:ext cx="951199" cy="710067"/>
          </a:xfrm>
          <a:prstGeom prst="rect">
            <a:avLst/>
          </a:prstGeom>
        </p:spPr>
        <p:txBody>
          <a:bodyPr vert="horz" wrap="none" lIns="90000" tIns="46800" rIns="90000" bIns="4680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lnSpc>
                <a:spcPct val="100000"/>
              </a:lnSpc>
            </a:pPr>
            <a:r>
              <a:rPr lang="en-US" altLang="ja-JP" sz="4000" dirty="0">
                <a:latin typeface="BIZ UDゴシック" panose="020B0400000000000000" pitchFamily="49" charset="-128"/>
                <a:ea typeface="BIZ UDゴシック" panose="020B0400000000000000" pitchFamily="49" charset="-128"/>
              </a:rPr>
              <a:t>1-C</a:t>
            </a:r>
            <a:endParaRPr lang="ja-JP" altLang="en-US" sz="4000" dirty="0">
              <a:latin typeface="BIZ UDゴシック" panose="020B0400000000000000" pitchFamily="49" charset="-128"/>
              <a:ea typeface="BIZ UDゴシック" panose="020B0400000000000000" pitchFamily="49" charset="-128"/>
            </a:endParaRPr>
          </a:p>
        </p:txBody>
      </p:sp>
      <p:sp>
        <p:nvSpPr>
          <p:cNvPr id="9" name="タイトル 9">
            <a:extLst>
              <a:ext uri="{FF2B5EF4-FFF2-40B4-BE49-F238E27FC236}">
                <a16:creationId xmlns:a16="http://schemas.microsoft.com/office/drawing/2014/main" id="{DEDD82A0-1720-4E98-8A00-7B76186E6E07}"/>
              </a:ext>
            </a:extLst>
          </p:cNvPr>
          <p:cNvSpPr txBox="1">
            <a:spLocks/>
          </p:cNvSpPr>
          <p:nvPr/>
        </p:nvSpPr>
        <p:spPr>
          <a:xfrm>
            <a:off x="2527300" y="319211"/>
            <a:ext cx="5950347" cy="984885"/>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3200" kern="0" dirty="0">
                <a:latin typeface="BIZ UDゴシック" panose="020B0400000000000000" pitchFamily="49" charset="-128"/>
                <a:ea typeface="BIZ UDゴシック" panose="020B0400000000000000" pitchFamily="49" charset="-128"/>
              </a:rPr>
              <a:t>カメラを使ったアプリ</a:t>
            </a:r>
            <a:endParaRPr lang="ja-JP" altLang="en-US" sz="3200" kern="0" dirty="0">
              <a:latin typeface="BIZ UDゴシック" panose="020B0400000000000000" pitchFamily="49" charset="-128"/>
              <a:ea typeface="BIZ UDゴシック" panose="020B0400000000000000" pitchFamily="49" charset="-128"/>
            </a:endParaRPr>
          </a:p>
          <a:p>
            <a:r>
              <a:rPr lang="ja-JP" altLang="en-US" sz="3200" kern="0" dirty="0">
                <a:latin typeface="BIZ UDゴシック" panose="020B0400000000000000" pitchFamily="49" charset="-128"/>
                <a:ea typeface="BIZ UDゴシック" panose="020B0400000000000000" pitchFamily="49" charset="-128"/>
              </a:rPr>
              <a:t>Seeing AI</a:t>
            </a:r>
            <a:r>
              <a:rPr lang="en-US" altLang="ja-JP" sz="3200" kern="0" dirty="0">
                <a:latin typeface="BIZ UDゴシック" panose="020B0400000000000000" pitchFamily="49" charset="-128"/>
                <a:ea typeface="BIZ UDゴシック" panose="020B0400000000000000" pitchFamily="49" charset="-128"/>
              </a:rPr>
              <a:t>(</a:t>
            </a:r>
            <a:r>
              <a:rPr lang="ja-JP" altLang="en-US" sz="3200" kern="0" dirty="0">
                <a:latin typeface="BIZ UDゴシック" panose="020B0400000000000000" pitchFamily="49" charset="-128"/>
                <a:ea typeface="BIZ UDゴシック" panose="020B0400000000000000" pitchFamily="49" charset="-128"/>
              </a:rPr>
              <a:t>シーイングエーアイ</a:t>
            </a:r>
            <a:r>
              <a:rPr lang="en-US" altLang="ja-JP" sz="3200" kern="0" dirty="0">
                <a:latin typeface="BIZ UDゴシック" panose="020B0400000000000000" pitchFamily="49" charset="-128"/>
                <a:ea typeface="BIZ UDゴシック" panose="020B0400000000000000" pitchFamily="49" charset="-128"/>
              </a:rPr>
              <a:t>)</a:t>
            </a:r>
            <a:endParaRPr lang="ja-JP" altLang="en-US" sz="3200" kern="0" dirty="0">
              <a:latin typeface="BIZ UDゴシック" panose="020B0400000000000000" pitchFamily="49" charset="-128"/>
              <a:ea typeface="BIZ UDゴシック" panose="020B0400000000000000" pitchFamily="49" charset="-128"/>
            </a:endParaRPr>
          </a:p>
        </p:txBody>
      </p:sp>
      <p:sp>
        <p:nvSpPr>
          <p:cNvPr id="14" name="テキスト ボックス 13">
            <a:extLst>
              <a:ext uri="{FF2B5EF4-FFF2-40B4-BE49-F238E27FC236}">
                <a16:creationId xmlns:a16="http://schemas.microsoft.com/office/drawing/2014/main" id="{53FE4164-052A-4EC6-96F0-DB858F5DB413}"/>
              </a:ext>
            </a:extLst>
          </p:cNvPr>
          <p:cNvSpPr txBox="1"/>
          <p:nvPr/>
        </p:nvSpPr>
        <p:spPr>
          <a:xfrm>
            <a:off x="405340" y="1454846"/>
            <a:ext cx="9820186" cy="626701"/>
          </a:xfrm>
          <a:prstGeom prst="rect">
            <a:avLst/>
          </a:prstGeom>
          <a:solidFill>
            <a:srgbClr val="FFFF99"/>
          </a:solidFill>
          <a:ln w="31750">
            <a:solidFill>
              <a:schemeClr val="tx1"/>
            </a:solidFill>
            <a:prstDash val="solid"/>
          </a:ln>
        </p:spPr>
        <p:txBody>
          <a:bodyPr wrap="square" lIns="91440" tIns="36000" rIns="91440" bIns="3600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r>
              <a:rPr lang="ja-JP" altLang="en-US" b="1" kern="100" dirty="0">
                <a:latin typeface="BIZ UDゴシック" panose="020B0400000000000000" pitchFamily="49" charset="-128"/>
                <a:ea typeface="BIZ UDゴシック" panose="020B0400000000000000" pitchFamily="49" charset="-128"/>
                <a:cs typeface="+mn-lt"/>
              </a:rPr>
              <a:t>各チャンネルの機能は以下の通りです。</a:t>
            </a:r>
          </a:p>
          <a:p>
            <a:pPr algn="just"/>
            <a:r>
              <a:rPr lang="ja-JP" altLang="en-US" b="1" kern="100" dirty="0">
                <a:latin typeface="BIZ UDゴシック" panose="020B0400000000000000" pitchFamily="49" charset="-128"/>
                <a:ea typeface="BIZ UDゴシック" panose="020B0400000000000000" pitchFamily="49" charset="-128"/>
                <a:cs typeface="+mn-lt"/>
              </a:rPr>
              <a:t>※ カメラの撮影時は画面内の撮影ボタンしか利用できません。</a:t>
            </a:r>
          </a:p>
        </p:txBody>
      </p:sp>
      <p:pic>
        <p:nvPicPr>
          <p:cNvPr id="5" name="図 6">
            <a:extLst>
              <a:ext uri="{FF2B5EF4-FFF2-40B4-BE49-F238E27FC236}">
                <a16:creationId xmlns:a16="http://schemas.microsoft.com/office/drawing/2014/main" id="{39400537-7541-4B2B-BE38-A0641F69ACCD}"/>
              </a:ext>
            </a:extLst>
          </p:cNvPr>
          <p:cNvPicPr>
            <a:picLocks noChangeAspect="1"/>
          </p:cNvPicPr>
          <p:nvPr/>
        </p:nvPicPr>
        <p:blipFill>
          <a:blip r:embed="rId3"/>
          <a:stretch>
            <a:fillRect/>
          </a:stretch>
        </p:blipFill>
        <p:spPr>
          <a:xfrm>
            <a:off x="2854731" y="2368693"/>
            <a:ext cx="354100" cy="356598"/>
          </a:xfrm>
          <a:prstGeom prst="rect">
            <a:avLst/>
          </a:prstGeom>
        </p:spPr>
      </p:pic>
      <p:pic>
        <p:nvPicPr>
          <p:cNvPr id="15" name="図 17">
            <a:extLst>
              <a:ext uri="{FF2B5EF4-FFF2-40B4-BE49-F238E27FC236}">
                <a16:creationId xmlns:a16="http://schemas.microsoft.com/office/drawing/2014/main" id="{D7ECE74C-0224-49C9-B805-7E127A925A3B}"/>
              </a:ext>
            </a:extLst>
          </p:cNvPr>
          <p:cNvPicPr>
            <a:picLocks noChangeAspect="1"/>
          </p:cNvPicPr>
          <p:nvPr/>
        </p:nvPicPr>
        <p:blipFill>
          <a:blip r:embed="rId4"/>
          <a:stretch>
            <a:fillRect/>
          </a:stretch>
        </p:blipFill>
        <p:spPr>
          <a:xfrm>
            <a:off x="2865009" y="2867025"/>
            <a:ext cx="333544" cy="438150"/>
          </a:xfrm>
          <a:prstGeom prst="rect">
            <a:avLst/>
          </a:prstGeom>
        </p:spPr>
      </p:pic>
      <p:pic>
        <p:nvPicPr>
          <p:cNvPr id="18" name="図 18">
            <a:extLst>
              <a:ext uri="{FF2B5EF4-FFF2-40B4-BE49-F238E27FC236}">
                <a16:creationId xmlns:a16="http://schemas.microsoft.com/office/drawing/2014/main" id="{28742B7F-2B47-45DC-BC3E-0F7C8E4EFD49}"/>
              </a:ext>
            </a:extLst>
          </p:cNvPr>
          <p:cNvPicPr>
            <a:picLocks noChangeAspect="1"/>
          </p:cNvPicPr>
          <p:nvPr/>
        </p:nvPicPr>
        <p:blipFill>
          <a:blip r:embed="rId5"/>
          <a:stretch>
            <a:fillRect/>
          </a:stretch>
        </p:blipFill>
        <p:spPr>
          <a:xfrm>
            <a:off x="2864261" y="3565774"/>
            <a:ext cx="335041" cy="337548"/>
          </a:xfrm>
          <a:prstGeom prst="rect">
            <a:avLst/>
          </a:prstGeom>
        </p:spPr>
      </p:pic>
      <p:pic>
        <p:nvPicPr>
          <p:cNvPr id="19" name="図 20">
            <a:extLst>
              <a:ext uri="{FF2B5EF4-FFF2-40B4-BE49-F238E27FC236}">
                <a16:creationId xmlns:a16="http://schemas.microsoft.com/office/drawing/2014/main" id="{C3703579-32DC-4EB4-A5DD-B91D6D345F27}"/>
              </a:ext>
            </a:extLst>
          </p:cNvPr>
          <p:cNvPicPr>
            <a:picLocks noChangeAspect="1"/>
          </p:cNvPicPr>
          <p:nvPr/>
        </p:nvPicPr>
        <p:blipFill>
          <a:blip r:embed="rId6"/>
          <a:stretch>
            <a:fillRect/>
          </a:stretch>
        </p:blipFill>
        <p:spPr>
          <a:xfrm>
            <a:off x="2865009" y="4122200"/>
            <a:ext cx="333544" cy="381000"/>
          </a:xfrm>
          <a:prstGeom prst="rect">
            <a:avLst/>
          </a:prstGeom>
        </p:spPr>
      </p:pic>
      <p:pic>
        <p:nvPicPr>
          <p:cNvPr id="21" name="図 21">
            <a:extLst>
              <a:ext uri="{FF2B5EF4-FFF2-40B4-BE49-F238E27FC236}">
                <a16:creationId xmlns:a16="http://schemas.microsoft.com/office/drawing/2014/main" id="{9C2ED580-DEF6-48C8-9A4B-7572CCBC811E}"/>
              </a:ext>
            </a:extLst>
          </p:cNvPr>
          <p:cNvPicPr>
            <a:picLocks noChangeAspect="1"/>
          </p:cNvPicPr>
          <p:nvPr/>
        </p:nvPicPr>
        <p:blipFill>
          <a:blip r:embed="rId7"/>
          <a:stretch>
            <a:fillRect/>
          </a:stretch>
        </p:blipFill>
        <p:spPr>
          <a:xfrm>
            <a:off x="2817360" y="4760177"/>
            <a:ext cx="428842" cy="323850"/>
          </a:xfrm>
          <a:prstGeom prst="rect">
            <a:avLst/>
          </a:prstGeom>
        </p:spPr>
      </p:pic>
      <p:pic>
        <p:nvPicPr>
          <p:cNvPr id="22" name="図 22">
            <a:extLst>
              <a:ext uri="{FF2B5EF4-FFF2-40B4-BE49-F238E27FC236}">
                <a16:creationId xmlns:a16="http://schemas.microsoft.com/office/drawing/2014/main" id="{A8870C4D-B667-4EBD-8D1E-8D15E4EA0DEA}"/>
              </a:ext>
            </a:extLst>
          </p:cNvPr>
          <p:cNvPicPr>
            <a:picLocks noChangeAspect="1"/>
          </p:cNvPicPr>
          <p:nvPr/>
        </p:nvPicPr>
        <p:blipFill>
          <a:blip r:embed="rId8"/>
          <a:stretch>
            <a:fillRect/>
          </a:stretch>
        </p:blipFill>
        <p:spPr>
          <a:xfrm>
            <a:off x="2831655" y="5344430"/>
            <a:ext cx="400252" cy="342900"/>
          </a:xfrm>
          <a:prstGeom prst="rect">
            <a:avLst/>
          </a:prstGeom>
        </p:spPr>
      </p:pic>
      <p:pic>
        <p:nvPicPr>
          <p:cNvPr id="23" name="図 23">
            <a:extLst>
              <a:ext uri="{FF2B5EF4-FFF2-40B4-BE49-F238E27FC236}">
                <a16:creationId xmlns:a16="http://schemas.microsoft.com/office/drawing/2014/main" id="{2B28D1DE-0373-40A1-B86E-D3CA4BD03116}"/>
              </a:ext>
            </a:extLst>
          </p:cNvPr>
          <p:cNvPicPr>
            <a:picLocks noChangeAspect="1"/>
          </p:cNvPicPr>
          <p:nvPr/>
        </p:nvPicPr>
        <p:blipFill>
          <a:blip r:embed="rId9"/>
          <a:stretch>
            <a:fillRect/>
          </a:stretch>
        </p:blipFill>
        <p:spPr>
          <a:xfrm>
            <a:off x="2831655" y="5919158"/>
            <a:ext cx="400252" cy="349749"/>
          </a:xfrm>
          <a:prstGeom prst="rect">
            <a:avLst/>
          </a:prstGeom>
        </p:spPr>
      </p:pic>
      <p:pic>
        <p:nvPicPr>
          <p:cNvPr id="24" name="図 24">
            <a:extLst>
              <a:ext uri="{FF2B5EF4-FFF2-40B4-BE49-F238E27FC236}">
                <a16:creationId xmlns:a16="http://schemas.microsoft.com/office/drawing/2014/main" id="{F7D5E3C6-FFC3-4AF3-8094-4CB72DF10A33}"/>
              </a:ext>
            </a:extLst>
          </p:cNvPr>
          <p:cNvPicPr>
            <a:picLocks noChangeAspect="1"/>
          </p:cNvPicPr>
          <p:nvPr/>
        </p:nvPicPr>
        <p:blipFill>
          <a:blip r:embed="rId10"/>
          <a:stretch>
            <a:fillRect/>
          </a:stretch>
        </p:blipFill>
        <p:spPr>
          <a:xfrm>
            <a:off x="2849001" y="6523797"/>
            <a:ext cx="365560" cy="359274"/>
          </a:xfrm>
          <a:prstGeom prst="rect">
            <a:avLst/>
          </a:prstGeom>
        </p:spPr>
      </p:pic>
    </p:spTree>
    <p:extLst>
      <p:ext uri="{BB962C8B-B14F-4D97-AF65-F5344CB8AC3E}">
        <p14:creationId xmlns:p14="http://schemas.microsoft.com/office/powerpoint/2010/main" val="420994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93537" y="476991"/>
            <a:ext cx="951199" cy="710067"/>
          </a:xfrm>
          <a:prstGeom prst="rect">
            <a:avLst/>
          </a:prstGeom>
        </p:spPr>
        <p:txBody>
          <a:bodyPr vert="horz" wrap="none" lIns="90000" tIns="46800" rIns="90000" bIns="4680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lnSpc>
                <a:spcPct val="100000"/>
              </a:lnSpc>
            </a:pPr>
            <a:r>
              <a:rPr lang="en-US" altLang="ja-JP" sz="4000" dirty="0">
                <a:latin typeface="BIZ UDゴシック" panose="020B0400000000000000" pitchFamily="49" charset="-128"/>
                <a:ea typeface="BIZ UDゴシック" panose="020B0400000000000000" pitchFamily="49" charset="-128"/>
              </a:rPr>
              <a:t>1-D</a:t>
            </a:r>
            <a:endParaRPr lang="en-US" sz="4000" dirty="0">
              <a:latin typeface="BIZ UDゴシック" panose="020B0400000000000000" pitchFamily="49" charset="-128"/>
              <a:ea typeface="BIZ UDゴシック" panose="020B0400000000000000" pitchFamily="49" charset="-128"/>
            </a:endParaRPr>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595848" y="337712"/>
            <a:ext cx="5129609" cy="984885"/>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lang="ja-JP" altLang="en-US" sz="3200" kern="0" dirty="0">
                <a:latin typeface="BIZ UDゴシック" panose="020B0400000000000000" pitchFamily="49" charset="-128"/>
                <a:ea typeface="BIZ UDゴシック" panose="020B0400000000000000" pitchFamily="49" charset="-128"/>
              </a:rPr>
              <a:t>カメラを使ったアプリ</a:t>
            </a:r>
          </a:p>
          <a:p>
            <a:r>
              <a:rPr lang="en-US" altLang="ja-JP" sz="3200" kern="0" dirty="0">
                <a:latin typeface="BIZ UDゴシック" panose="020B0400000000000000" pitchFamily="49" charset="-128"/>
                <a:ea typeface="BIZ UDゴシック" panose="020B0400000000000000" pitchFamily="49" charset="-128"/>
              </a:rPr>
              <a:t>Sullivan+(</a:t>
            </a:r>
            <a:r>
              <a:rPr lang="ja-JP" altLang="en-US" sz="3200" kern="0" dirty="0">
                <a:latin typeface="BIZ UDゴシック" panose="020B0400000000000000" pitchFamily="49" charset="-128"/>
                <a:ea typeface="BIZ UDゴシック" panose="020B0400000000000000" pitchFamily="49" charset="-128"/>
              </a:rPr>
              <a:t>サリバンプラス</a:t>
            </a:r>
            <a:r>
              <a:rPr lang="en-US" altLang="ja-JP" sz="3200" kern="0" dirty="0">
                <a:latin typeface="BIZ UDゴシック" panose="020B0400000000000000" pitchFamily="49" charset="-128"/>
                <a:ea typeface="BIZ UDゴシック" panose="020B0400000000000000" pitchFamily="49" charset="-128"/>
              </a:rPr>
              <a:t>)</a:t>
            </a:r>
            <a:endParaRPr lang="ja-JP" altLang="en-US" sz="3200" kern="0" dirty="0">
              <a:latin typeface="BIZ UDゴシック" panose="020B0400000000000000" pitchFamily="49" charset="-128"/>
              <a:ea typeface="BIZ UDゴシック" panose="020B0400000000000000" pitchFamily="49" charset="-128"/>
            </a:endParaRPr>
          </a:p>
        </p:txBody>
      </p:sp>
      <p:sp>
        <p:nvSpPr>
          <p:cNvPr id="7" name="テキスト ボックス 1">
            <a:extLst>
              <a:ext uri="{FF2B5EF4-FFF2-40B4-BE49-F238E27FC236}">
                <a16:creationId xmlns:a16="http://schemas.microsoft.com/office/drawing/2014/main" id="{C46F6CD9-C75D-4EEC-B61A-CC3EA598CE88}"/>
              </a:ext>
            </a:extLst>
          </p:cNvPr>
          <p:cNvSpPr txBox="1"/>
          <p:nvPr/>
        </p:nvSpPr>
        <p:spPr>
          <a:xfrm>
            <a:off x="436607" y="1465549"/>
            <a:ext cx="9820186" cy="422405"/>
          </a:xfrm>
          <a:prstGeom prst="rect">
            <a:avLst/>
          </a:prstGeom>
          <a:solidFill>
            <a:srgbClr val="FFFF99"/>
          </a:solidFill>
          <a:ln w="31750">
            <a:solidFill>
              <a:schemeClr val="tx1"/>
            </a:solidFill>
            <a:prstDash val="solid"/>
          </a:ln>
        </p:spPr>
        <p:txBody>
          <a:bodyPr wrap="square" lIns="91440" tIns="72000" rIns="91440" bIns="7200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r>
              <a:rPr lang="ja-JP" altLang="en-US" b="1" kern="100" dirty="0">
                <a:latin typeface="BIZ UDゴシック" panose="020B0400000000000000" pitchFamily="49" charset="-128"/>
                <a:ea typeface="BIZ UDゴシック" panose="020B0400000000000000" pitchFamily="49" charset="-128"/>
                <a:cs typeface="Times New Roman"/>
              </a:rPr>
              <a:t>文字認識を得意とする視覚障害者向けカメラ読み取りアプリです。</a:t>
            </a:r>
            <a:endParaRPr lang="ja-JP" kern="100" dirty="0">
              <a:latin typeface="BIZ UDゴシック" panose="020B0400000000000000" pitchFamily="49" charset="-128"/>
              <a:ea typeface="BIZ UDゴシック" panose="020B0400000000000000" pitchFamily="49" charset="-128"/>
              <a:cs typeface="+mn-lt"/>
            </a:endParaRPr>
          </a:p>
        </p:txBody>
      </p:sp>
      <p:sp>
        <p:nvSpPr>
          <p:cNvPr id="13" name="テキスト ボックス 4">
            <a:extLst>
              <a:ext uri="{FF2B5EF4-FFF2-40B4-BE49-F238E27FC236}">
                <a16:creationId xmlns:a16="http://schemas.microsoft.com/office/drawing/2014/main" id="{F16AD3AA-D61E-415D-8AF8-05530740AA41}"/>
              </a:ext>
            </a:extLst>
          </p:cNvPr>
          <p:cNvSpPr txBox="1"/>
          <p:nvPr/>
        </p:nvSpPr>
        <p:spPr>
          <a:xfrm>
            <a:off x="819383" y="2246723"/>
            <a:ext cx="9054634" cy="1200329"/>
          </a:xfrm>
          <a:prstGeom prst="rect">
            <a:avLst/>
          </a:prstGeom>
          <a:noFill/>
          <a:ln>
            <a:solidFill>
              <a:schemeClr val="tx1"/>
            </a:solidFill>
          </a:ln>
        </p:spPr>
        <p:txBody>
          <a:bodyPr wrap="square" lIns="91440" tIns="45720" rIns="91440" bIns="4572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r>
              <a:rPr lang="ja-JP" altLang="en-US" b="1" kern="100" dirty="0">
                <a:latin typeface="BIZ UDゴシック" panose="020B0400000000000000" pitchFamily="49" charset="-128"/>
                <a:ea typeface="BIZ UDゴシック" panose="020B0400000000000000" pitchFamily="49" charset="-128"/>
                <a:cs typeface="+mn-lt"/>
              </a:rPr>
              <a:t>機能：</a:t>
            </a:r>
            <a:r>
              <a:rPr lang="en-US" altLang="ja-JP" b="1" kern="100" dirty="0">
                <a:latin typeface="BIZ UDゴシック" panose="020B0400000000000000" pitchFamily="49" charset="-128"/>
                <a:ea typeface="BIZ UDゴシック" panose="020B0400000000000000" pitchFamily="49" charset="-128"/>
                <a:cs typeface="+mn-lt"/>
              </a:rPr>
              <a:t>｢</a:t>
            </a:r>
            <a:r>
              <a:rPr lang="ja-JP" altLang="en-US" b="1" kern="100" dirty="0">
                <a:latin typeface="BIZ UDゴシック" panose="020B0400000000000000" pitchFamily="49" charset="-128"/>
                <a:ea typeface="BIZ UDゴシック" panose="020B0400000000000000" pitchFamily="49" charset="-128"/>
                <a:cs typeface="+mn-lt"/>
              </a:rPr>
              <a:t> </a:t>
            </a:r>
            <a:r>
              <a:rPr lang="en-US" altLang="ja-JP" b="1" kern="100" dirty="0">
                <a:latin typeface="BIZ UDゴシック" panose="020B0400000000000000" pitchFamily="49" charset="-128"/>
                <a:ea typeface="BIZ UDゴシック" panose="020B0400000000000000" pitchFamily="49" charset="-128"/>
                <a:cs typeface="+mn-lt"/>
              </a:rPr>
              <a:t>AI(</a:t>
            </a:r>
            <a:r>
              <a:rPr lang="ja-JP" altLang="en-US" b="1" kern="100" dirty="0">
                <a:latin typeface="BIZ UDゴシック" panose="020B0400000000000000" pitchFamily="49" charset="-128"/>
                <a:ea typeface="BIZ UDゴシック" panose="020B0400000000000000" pitchFamily="49" charset="-128"/>
                <a:cs typeface="+mn-lt"/>
              </a:rPr>
              <a:t>エーアイ</a:t>
            </a:r>
            <a:r>
              <a:rPr lang="en-US" altLang="ja-JP" b="1" kern="100" dirty="0">
                <a:latin typeface="BIZ UDゴシック" panose="020B0400000000000000" pitchFamily="49" charset="-128"/>
                <a:ea typeface="BIZ UDゴシック" panose="020B0400000000000000" pitchFamily="49" charset="-128"/>
                <a:cs typeface="+mn-lt"/>
              </a:rPr>
              <a:t>)</a:t>
            </a:r>
            <a:r>
              <a:rPr lang="ja-JP" altLang="en-US" b="1" kern="100" dirty="0">
                <a:latin typeface="BIZ UDゴシック" panose="020B0400000000000000" pitchFamily="49" charset="-128"/>
                <a:ea typeface="BIZ UDゴシック" panose="020B0400000000000000" pitchFamily="49" charset="-128"/>
                <a:cs typeface="+mn-lt"/>
              </a:rPr>
              <a:t>モード</a:t>
            </a:r>
            <a:r>
              <a:rPr lang="en-US" altLang="ja-JP" b="1" kern="100" dirty="0">
                <a:latin typeface="BIZ UDゴシック" panose="020B0400000000000000" pitchFamily="49" charset="-128"/>
                <a:ea typeface="BIZ UDゴシック" panose="020B0400000000000000" pitchFamily="49" charset="-128"/>
                <a:cs typeface="+mn-lt"/>
              </a:rPr>
              <a:t>｣</a:t>
            </a:r>
            <a:r>
              <a:rPr lang="ja-JP" altLang="en-US" b="1" kern="100" dirty="0">
                <a:latin typeface="BIZ UDゴシック" panose="020B0400000000000000" pitchFamily="49" charset="-128"/>
                <a:ea typeface="BIZ UDゴシック" panose="020B0400000000000000" pitchFamily="49" charset="-128"/>
                <a:cs typeface="+mn-lt"/>
              </a:rPr>
              <a:t> </a:t>
            </a:r>
            <a:r>
              <a:rPr lang="en-US" altLang="ja-JP" b="1" kern="100" dirty="0">
                <a:latin typeface="BIZ UDゴシック" panose="020B0400000000000000" pitchFamily="49" charset="-128"/>
                <a:ea typeface="BIZ UDゴシック" panose="020B0400000000000000" pitchFamily="49" charset="-128"/>
                <a:cs typeface="+mn-lt"/>
              </a:rPr>
              <a:t>｢</a:t>
            </a:r>
            <a:r>
              <a:rPr lang="ja-JP" altLang="en-US" b="1" kern="100" dirty="0">
                <a:latin typeface="BIZ UDゴシック" panose="020B0400000000000000" pitchFamily="49" charset="-128"/>
                <a:ea typeface="BIZ UDゴシック" panose="020B0400000000000000" pitchFamily="49" charset="-128"/>
                <a:cs typeface="+mn-lt"/>
              </a:rPr>
              <a:t>文字認識</a:t>
            </a:r>
            <a:r>
              <a:rPr lang="en-US" altLang="ja-JP" b="1" kern="100" dirty="0">
                <a:latin typeface="BIZ UDゴシック" panose="020B0400000000000000" pitchFamily="49" charset="-128"/>
                <a:ea typeface="BIZ UDゴシック" panose="020B0400000000000000" pitchFamily="49" charset="-128"/>
                <a:cs typeface="+mn-lt"/>
              </a:rPr>
              <a:t>｣</a:t>
            </a:r>
            <a:r>
              <a:rPr lang="ja-JP" altLang="en-US" b="1" kern="100" dirty="0">
                <a:latin typeface="BIZ UDゴシック" panose="020B0400000000000000" pitchFamily="49" charset="-128"/>
                <a:ea typeface="BIZ UDゴシック" panose="020B0400000000000000" pitchFamily="49" charset="-128"/>
                <a:cs typeface="+mn-lt"/>
              </a:rPr>
              <a:t> </a:t>
            </a:r>
            <a:r>
              <a:rPr lang="en-US" altLang="ja-JP" b="1" kern="100" dirty="0">
                <a:latin typeface="BIZ UDゴシック" panose="020B0400000000000000" pitchFamily="49" charset="-128"/>
                <a:ea typeface="BIZ UDゴシック" panose="020B0400000000000000" pitchFamily="49" charset="-128"/>
                <a:cs typeface="+mn-lt"/>
              </a:rPr>
              <a:t>｢</a:t>
            </a:r>
            <a:r>
              <a:rPr lang="ja-JP" altLang="en-US" b="1" kern="100" dirty="0">
                <a:latin typeface="BIZ UDゴシック" panose="020B0400000000000000" pitchFamily="49" charset="-128"/>
                <a:ea typeface="BIZ UDゴシック" panose="020B0400000000000000" pitchFamily="49" charset="-128"/>
                <a:cs typeface="+mn-lt"/>
              </a:rPr>
              <a:t>顔認識</a:t>
            </a:r>
            <a:r>
              <a:rPr lang="en-US" altLang="ja-JP" b="1" kern="100" dirty="0">
                <a:latin typeface="BIZ UDゴシック" panose="020B0400000000000000" pitchFamily="49" charset="-128"/>
                <a:ea typeface="BIZ UDゴシック" panose="020B0400000000000000" pitchFamily="49" charset="-128"/>
                <a:cs typeface="+mn-lt"/>
              </a:rPr>
              <a:t>｣</a:t>
            </a:r>
            <a:r>
              <a:rPr lang="ja-JP" altLang="en-US" b="1" kern="100" dirty="0">
                <a:latin typeface="BIZ UDゴシック" panose="020B0400000000000000" pitchFamily="49" charset="-128"/>
                <a:ea typeface="BIZ UDゴシック" panose="020B0400000000000000" pitchFamily="49" charset="-128"/>
                <a:cs typeface="+mn-lt"/>
              </a:rPr>
              <a:t> </a:t>
            </a:r>
            <a:r>
              <a:rPr lang="en-US" altLang="ja-JP" b="1" kern="100" dirty="0">
                <a:latin typeface="BIZ UDゴシック" panose="020B0400000000000000" pitchFamily="49" charset="-128"/>
                <a:ea typeface="BIZ UDゴシック" panose="020B0400000000000000" pitchFamily="49" charset="-128"/>
                <a:cs typeface="+mn-lt"/>
              </a:rPr>
              <a:t>｢</a:t>
            </a:r>
            <a:r>
              <a:rPr lang="ja-JP" altLang="en-US" b="1" kern="100" dirty="0">
                <a:latin typeface="BIZ UDゴシック" panose="020B0400000000000000" pitchFamily="49" charset="-128"/>
                <a:ea typeface="BIZ UDゴシック" panose="020B0400000000000000" pitchFamily="49" charset="-128"/>
                <a:cs typeface="+mn-lt"/>
              </a:rPr>
              <a:t>イメージ描写</a:t>
            </a:r>
            <a:r>
              <a:rPr lang="en-US" altLang="ja-JP" b="1" kern="100" dirty="0">
                <a:latin typeface="BIZ UDゴシック" panose="020B0400000000000000" pitchFamily="49" charset="-128"/>
                <a:ea typeface="BIZ UDゴシック" panose="020B0400000000000000" pitchFamily="49" charset="-128"/>
                <a:cs typeface="+mn-lt"/>
              </a:rPr>
              <a:t>｣</a:t>
            </a:r>
            <a:r>
              <a:rPr lang="ja-JP" altLang="en-US" b="1" kern="100" dirty="0">
                <a:latin typeface="BIZ UDゴシック" panose="020B0400000000000000" pitchFamily="49" charset="-128"/>
                <a:ea typeface="BIZ UDゴシック" panose="020B0400000000000000" pitchFamily="49" charset="-128"/>
                <a:cs typeface="+mn-lt"/>
              </a:rPr>
              <a:t> </a:t>
            </a:r>
            <a:r>
              <a:rPr lang="en-US" altLang="ja-JP" b="1" kern="100" dirty="0">
                <a:latin typeface="BIZ UDゴシック" panose="020B0400000000000000" pitchFamily="49" charset="-128"/>
                <a:ea typeface="BIZ UDゴシック" panose="020B0400000000000000" pitchFamily="49" charset="-128"/>
                <a:cs typeface="+mn-lt"/>
              </a:rPr>
              <a:t>｢</a:t>
            </a:r>
            <a:r>
              <a:rPr lang="ja-JP" altLang="en-US" b="1" kern="100" dirty="0">
                <a:latin typeface="BIZ UDゴシック" panose="020B0400000000000000" pitchFamily="49" charset="-128"/>
                <a:ea typeface="BIZ UDゴシック" panose="020B0400000000000000" pitchFamily="49" charset="-128"/>
                <a:cs typeface="+mn-lt"/>
              </a:rPr>
              <a:t>色認識</a:t>
            </a:r>
            <a:r>
              <a:rPr lang="en-US" altLang="ja-JP" b="1" kern="100" dirty="0">
                <a:latin typeface="BIZ UDゴシック" panose="020B0400000000000000" pitchFamily="49" charset="-128"/>
                <a:ea typeface="BIZ UDゴシック" panose="020B0400000000000000" pitchFamily="49" charset="-128"/>
                <a:cs typeface="+mn-lt"/>
              </a:rPr>
              <a:t>｣</a:t>
            </a:r>
          </a:p>
          <a:p>
            <a:pPr algn="just"/>
            <a:r>
              <a:rPr lang="ja-JP" altLang="en-US" b="1" kern="100" dirty="0">
                <a:latin typeface="BIZ UDゴシック" panose="020B0400000000000000" pitchFamily="49" charset="-128"/>
                <a:ea typeface="BIZ UDゴシック" panose="020B0400000000000000" pitchFamily="49" charset="-128"/>
                <a:cs typeface="+mn-lt"/>
              </a:rPr>
              <a:t>　　　</a:t>
            </a:r>
            <a:r>
              <a:rPr lang="en-US" altLang="ja-JP" b="1" kern="100" dirty="0">
                <a:latin typeface="BIZ UDゴシック" panose="020B0400000000000000" pitchFamily="49" charset="-128"/>
                <a:ea typeface="BIZ UDゴシック" panose="020B0400000000000000" pitchFamily="49" charset="-128"/>
                <a:cs typeface="+mn-lt"/>
              </a:rPr>
              <a:t>｢</a:t>
            </a:r>
            <a:r>
              <a:rPr lang="ja-JP" altLang="en-US" b="1" kern="100" dirty="0">
                <a:latin typeface="BIZ UDゴシック" panose="020B0400000000000000" pitchFamily="49" charset="-128"/>
                <a:ea typeface="BIZ UDゴシック" panose="020B0400000000000000" pitchFamily="49" charset="-128"/>
                <a:cs typeface="+mn-lt"/>
              </a:rPr>
              <a:t>光の明るさ</a:t>
            </a:r>
            <a:r>
              <a:rPr lang="en-US" altLang="ja-JP" b="1" kern="100" dirty="0">
                <a:latin typeface="BIZ UDゴシック" panose="020B0400000000000000" pitchFamily="49" charset="-128"/>
                <a:ea typeface="BIZ UDゴシック" panose="020B0400000000000000" pitchFamily="49" charset="-128"/>
                <a:cs typeface="+mn-lt"/>
              </a:rPr>
              <a:t>｣</a:t>
            </a:r>
            <a:r>
              <a:rPr lang="ja-JP" altLang="en-US" b="1" kern="100" dirty="0">
                <a:latin typeface="BIZ UDゴシック" panose="020B0400000000000000" pitchFamily="49" charset="-128"/>
                <a:ea typeface="BIZ UDゴシック" panose="020B0400000000000000" pitchFamily="49" charset="-128"/>
                <a:cs typeface="+mn-lt"/>
              </a:rPr>
              <a:t> </a:t>
            </a:r>
            <a:r>
              <a:rPr lang="en-US" altLang="ja-JP" b="1" kern="100" dirty="0">
                <a:latin typeface="BIZ UDゴシック" panose="020B0400000000000000" pitchFamily="49" charset="-128"/>
                <a:ea typeface="BIZ UDゴシック" panose="020B0400000000000000" pitchFamily="49" charset="-128"/>
                <a:cs typeface="+mn-lt"/>
              </a:rPr>
              <a:t>｢</a:t>
            </a:r>
            <a:r>
              <a:rPr lang="ja-JP" altLang="en-US" b="1" kern="100" dirty="0">
                <a:latin typeface="BIZ UDゴシック" panose="020B0400000000000000" pitchFamily="49" charset="-128"/>
                <a:ea typeface="BIZ UDゴシック" panose="020B0400000000000000" pitchFamily="49" charset="-128"/>
                <a:cs typeface="+mn-lt"/>
              </a:rPr>
              <a:t>拡大鏡</a:t>
            </a:r>
            <a:r>
              <a:rPr lang="en-US" altLang="ja-JP" b="1" kern="100" dirty="0">
                <a:latin typeface="BIZ UDゴシック" panose="020B0400000000000000" pitchFamily="49" charset="-128"/>
                <a:ea typeface="BIZ UDゴシック" panose="020B0400000000000000" pitchFamily="49" charset="-128"/>
                <a:cs typeface="+mn-lt"/>
              </a:rPr>
              <a:t>｣</a:t>
            </a:r>
          </a:p>
          <a:p>
            <a:pPr algn="just"/>
            <a:r>
              <a:rPr lang="ja-JP" altLang="en-US" b="1" kern="100" dirty="0">
                <a:latin typeface="BIZ UDゴシック" panose="020B0400000000000000" pitchFamily="49" charset="-128"/>
                <a:ea typeface="BIZ UDゴシック" panose="020B0400000000000000" pitchFamily="49" charset="-128"/>
                <a:cs typeface="+mn-lt"/>
              </a:rPr>
              <a:t>　　　</a:t>
            </a:r>
            <a:r>
              <a:rPr lang="en-US" altLang="ja-JP" b="1" kern="100" dirty="0">
                <a:latin typeface="BIZ UDゴシック" panose="020B0400000000000000" pitchFamily="49" charset="-128"/>
                <a:ea typeface="BIZ UDゴシック" panose="020B0400000000000000" pitchFamily="49" charset="-128"/>
                <a:cs typeface="+mn-lt"/>
              </a:rPr>
              <a:t>※ AI</a:t>
            </a:r>
            <a:r>
              <a:rPr lang="ja-JP" altLang="en-US" b="1" kern="100" dirty="0">
                <a:latin typeface="BIZ UDゴシック" panose="020B0400000000000000" pitchFamily="49" charset="-128"/>
                <a:ea typeface="BIZ UDゴシック" panose="020B0400000000000000" pitchFamily="49" charset="-128"/>
                <a:cs typeface="+mn-lt"/>
              </a:rPr>
              <a:t>モードは、カメラで写した内容が物体なのか、文字なのか、色なのか</a:t>
            </a:r>
            <a:endParaRPr lang="en-US" altLang="ja-JP" b="1" kern="100" dirty="0">
              <a:latin typeface="BIZ UDゴシック" panose="020B0400000000000000" pitchFamily="49" charset="-128"/>
              <a:ea typeface="BIZ UDゴシック" panose="020B0400000000000000" pitchFamily="49" charset="-128"/>
              <a:cs typeface="+mn-lt"/>
            </a:endParaRPr>
          </a:p>
          <a:p>
            <a:pPr algn="just"/>
            <a:r>
              <a:rPr lang="ja-JP" altLang="en-US" b="1" kern="100" dirty="0">
                <a:latin typeface="BIZ UDゴシック" panose="020B0400000000000000" pitchFamily="49" charset="-128"/>
                <a:ea typeface="BIZ UDゴシック" panose="020B0400000000000000" pitchFamily="49" charset="-128"/>
                <a:cs typeface="+mn-lt"/>
              </a:rPr>
              <a:t>　　　　といった情報をすべて自動で認識し内容を</a:t>
            </a:r>
            <a:r>
              <a:rPr lang="ja-JP" altLang="en-US" sz="1800" b="1" kern="100" dirty="0">
                <a:latin typeface="BIZ UDゴシック" panose="020B0400000000000000" pitchFamily="49" charset="-128"/>
                <a:ea typeface="BIZ UDゴシック" panose="020B0400000000000000" pitchFamily="49" charset="-128"/>
                <a:cs typeface="Times New Roman"/>
              </a:rPr>
              <a:t>VoiceOver</a:t>
            </a:r>
            <a:r>
              <a:rPr lang="ja-JP" altLang="en-US" b="1" kern="100" dirty="0">
                <a:latin typeface="BIZ UDゴシック" panose="020B0400000000000000" pitchFamily="49" charset="-128"/>
                <a:ea typeface="BIZ UDゴシック" panose="020B0400000000000000" pitchFamily="49" charset="-128"/>
                <a:cs typeface="+mn-lt"/>
              </a:rPr>
              <a:t>で読み上げます。</a:t>
            </a:r>
            <a:endParaRPr lang="en-US" altLang="ja-JP" b="1" kern="100" dirty="0">
              <a:latin typeface="BIZ UDゴシック" panose="020B0400000000000000" pitchFamily="49" charset="-128"/>
              <a:ea typeface="BIZ UDゴシック" panose="020B0400000000000000" pitchFamily="49" charset="-128"/>
              <a:cs typeface="+mn-lt"/>
            </a:endParaRPr>
          </a:p>
        </p:txBody>
      </p:sp>
      <p:pic>
        <p:nvPicPr>
          <p:cNvPr id="16" name="図 15">
            <a:extLst>
              <a:ext uri="{FF2B5EF4-FFF2-40B4-BE49-F238E27FC236}">
                <a16:creationId xmlns:a16="http://schemas.microsoft.com/office/drawing/2014/main" id="{8B2E6BD6-ED1D-CA62-E126-8727744185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0808" y="3954596"/>
            <a:ext cx="1421825" cy="2526635"/>
          </a:xfrm>
          <a:prstGeom prst="rect">
            <a:avLst/>
          </a:prstGeom>
        </p:spPr>
      </p:pic>
      <p:pic>
        <p:nvPicPr>
          <p:cNvPr id="18" name="図 17">
            <a:extLst>
              <a:ext uri="{FF2B5EF4-FFF2-40B4-BE49-F238E27FC236}">
                <a16:creationId xmlns:a16="http://schemas.microsoft.com/office/drawing/2014/main" id="{C20660B2-39B5-1CA5-CDB0-98BAB35912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1180" y="684502"/>
            <a:ext cx="619048" cy="638095"/>
          </a:xfrm>
          <a:prstGeom prst="rect">
            <a:avLst/>
          </a:prstGeom>
        </p:spPr>
      </p:pic>
      <p:sp>
        <p:nvSpPr>
          <p:cNvPr id="28" name="テキスト ボックス 2">
            <a:extLst>
              <a:ext uri="{FF2B5EF4-FFF2-40B4-BE49-F238E27FC236}">
                <a16:creationId xmlns:a16="http://schemas.microsoft.com/office/drawing/2014/main" id="{2D029214-16CA-4EB6-45B1-11CC12A3127B}"/>
              </a:ext>
            </a:extLst>
          </p:cNvPr>
          <p:cNvSpPr txBox="1"/>
          <p:nvPr/>
        </p:nvSpPr>
        <p:spPr>
          <a:xfrm>
            <a:off x="568420" y="3777400"/>
            <a:ext cx="2307008" cy="2862322"/>
          </a:xfrm>
          <a:prstGeom prst="rect">
            <a:avLst/>
          </a:prstGeom>
          <a:noFill/>
        </p:spPr>
        <p:txBody>
          <a:bodyPr wrap="square" lIns="91440" tIns="45720" rIns="91440" bIns="45720" rtlCol="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r>
              <a:rPr lang="ja-JP" altLang="en-US" b="1" kern="100" dirty="0">
                <a:latin typeface="BIZ UDゴシック" panose="020B0400000000000000" pitchFamily="49" charset="-128"/>
                <a:ea typeface="BIZ UDゴシック" panose="020B0400000000000000" pitchFamily="49" charset="-128"/>
                <a:cs typeface="Times New Roman"/>
              </a:rPr>
              <a:t>　初期設定では、アプリを開くとエーアイモードが選択されるようになっています。画面の左下の</a:t>
            </a:r>
            <a:r>
              <a:rPr lang="en-US" altLang="ja-JP" b="1" kern="100" dirty="0">
                <a:latin typeface="BIZ UDゴシック" panose="020B0400000000000000" pitchFamily="49" charset="-128"/>
                <a:ea typeface="BIZ UDゴシック" panose="020B0400000000000000" pitchFamily="49" charset="-128"/>
                <a:cs typeface="Times New Roman"/>
              </a:rPr>
              <a:t>｢</a:t>
            </a:r>
            <a:r>
              <a:rPr lang="ja-JP" altLang="en-US" b="1" kern="100" dirty="0">
                <a:latin typeface="BIZ UDゴシック" panose="020B0400000000000000" pitchFamily="49" charset="-128"/>
                <a:ea typeface="BIZ UDゴシック" panose="020B0400000000000000" pitchFamily="49" charset="-128"/>
                <a:cs typeface="Times New Roman"/>
              </a:rPr>
              <a:t>メニュー画面</a:t>
            </a:r>
            <a:r>
              <a:rPr lang="en-US" altLang="ja-JP" b="1" kern="100" dirty="0">
                <a:latin typeface="BIZ UDゴシック" panose="020B0400000000000000" pitchFamily="49" charset="-128"/>
                <a:ea typeface="BIZ UDゴシック" panose="020B0400000000000000" pitchFamily="49" charset="-128"/>
                <a:cs typeface="Times New Roman"/>
              </a:rPr>
              <a:t>｣</a:t>
            </a:r>
            <a:r>
              <a:rPr lang="ja-JP" altLang="en-US" b="1" kern="100" dirty="0">
                <a:latin typeface="BIZ UDゴシック" panose="020B0400000000000000" pitchFamily="49" charset="-128"/>
                <a:ea typeface="BIZ UDゴシック" panose="020B0400000000000000" pitchFamily="49" charset="-128"/>
                <a:cs typeface="Times New Roman"/>
              </a:rPr>
              <a:t>をダブルタップすると、表示モードを選択することで切り替えられます。</a:t>
            </a:r>
            <a:endParaRPr lang="ja-JP" dirty="0">
              <a:latin typeface="BIZ UDゴシック" panose="020B0400000000000000" pitchFamily="49" charset="-128"/>
              <a:ea typeface="BIZ UDゴシック" panose="020B0400000000000000" pitchFamily="49" charset="-128"/>
            </a:endParaRPr>
          </a:p>
        </p:txBody>
      </p:sp>
      <p:sp>
        <p:nvSpPr>
          <p:cNvPr id="30" name="テキスト ボックス 2">
            <a:extLst>
              <a:ext uri="{FF2B5EF4-FFF2-40B4-BE49-F238E27FC236}">
                <a16:creationId xmlns:a16="http://schemas.microsoft.com/office/drawing/2014/main" id="{E2F7CA3C-4332-9994-702C-9804BC08DF99}"/>
              </a:ext>
            </a:extLst>
          </p:cNvPr>
          <p:cNvSpPr txBox="1"/>
          <p:nvPr/>
        </p:nvSpPr>
        <p:spPr>
          <a:xfrm>
            <a:off x="4748712" y="3763206"/>
            <a:ext cx="3844139" cy="3139321"/>
          </a:xfrm>
          <a:prstGeom prst="rect">
            <a:avLst/>
          </a:prstGeom>
          <a:noFill/>
        </p:spPr>
        <p:txBody>
          <a:bodyPr wrap="square" lIns="91440" tIns="45720" rIns="91440" bIns="45720" rtlCol="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r>
              <a:rPr lang="ja-JP" altLang="en-US" b="1" kern="100" dirty="0">
                <a:latin typeface="BIZ UDゴシック" panose="020B0400000000000000" pitchFamily="49" charset="-128"/>
                <a:ea typeface="BIZ UDゴシック" panose="020B0400000000000000" pitchFamily="49" charset="-128"/>
                <a:cs typeface="Times New Roman"/>
              </a:rPr>
              <a:t>　基本操作は、画面の下側中央にある</a:t>
            </a:r>
            <a:r>
              <a:rPr lang="en-US" altLang="ja-JP" b="1" kern="100" dirty="0">
                <a:latin typeface="BIZ UDゴシック" panose="020B0400000000000000" pitchFamily="49" charset="-128"/>
                <a:ea typeface="BIZ UDゴシック" panose="020B0400000000000000" pitchFamily="49" charset="-128"/>
                <a:cs typeface="Times New Roman"/>
              </a:rPr>
              <a:t>｢</a:t>
            </a:r>
            <a:r>
              <a:rPr lang="ja-JP" altLang="en-US" b="1" kern="100" dirty="0">
                <a:latin typeface="BIZ UDゴシック" panose="020B0400000000000000" pitchFamily="49" charset="-128"/>
                <a:ea typeface="BIZ UDゴシック" panose="020B0400000000000000" pitchFamily="49" charset="-128"/>
                <a:cs typeface="Times New Roman"/>
              </a:rPr>
              <a:t>キャプチャー</a:t>
            </a:r>
            <a:r>
              <a:rPr lang="en-US" altLang="ja-JP" b="1" kern="100" dirty="0">
                <a:latin typeface="BIZ UDゴシック" panose="020B0400000000000000" pitchFamily="49" charset="-128"/>
                <a:ea typeface="BIZ UDゴシック" panose="020B0400000000000000" pitchFamily="49" charset="-128"/>
                <a:cs typeface="Times New Roman"/>
              </a:rPr>
              <a:t>｣</a:t>
            </a:r>
            <a:r>
              <a:rPr lang="ja-JP" altLang="en-US" b="1" kern="100" dirty="0">
                <a:latin typeface="BIZ UDゴシック" panose="020B0400000000000000" pitchFamily="49" charset="-128"/>
                <a:ea typeface="BIZ UDゴシック" panose="020B0400000000000000" pitchFamily="49" charset="-128"/>
                <a:cs typeface="Times New Roman"/>
              </a:rPr>
              <a:t>をダブルタップするか、本体側面の音量アップ・ダウンボタンで撮影すると、簡易な音楽が聞こえて、すぐに認識結果を読み上げます。名刺のような小さな紙から書面のＡ４サイズまで高精度に認識できます。</a:t>
            </a:r>
          </a:p>
          <a:p>
            <a:pPr algn="just"/>
            <a:r>
              <a:rPr lang="ja-JP" altLang="en-US" b="1" kern="100" dirty="0">
                <a:latin typeface="BIZ UDゴシック" panose="020B0400000000000000" pitchFamily="49" charset="-128"/>
                <a:ea typeface="BIZ UDゴシック" panose="020B0400000000000000" pitchFamily="49" charset="-128"/>
                <a:cs typeface="Times New Roman"/>
              </a:rPr>
              <a:t>　設定により、アプリを開いた直後のモードを優先的に</a:t>
            </a:r>
            <a:r>
              <a:rPr lang="en-US" altLang="ja-JP" b="1" kern="100" dirty="0">
                <a:latin typeface="BIZ UDゴシック" panose="020B0400000000000000" pitchFamily="49" charset="-128"/>
                <a:ea typeface="BIZ UDゴシック" panose="020B0400000000000000" pitchFamily="49" charset="-128"/>
                <a:cs typeface="Times New Roman"/>
              </a:rPr>
              <a:t>｢</a:t>
            </a:r>
            <a:r>
              <a:rPr lang="ja-JP" altLang="en-US" b="1" kern="100" dirty="0">
                <a:latin typeface="BIZ UDゴシック" panose="020B0400000000000000" pitchFamily="49" charset="-128"/>
                <a:ea typeface="BIZ UDゴシック" panose="020B0400000000000000" pitchFamily="49" charset="-128"/>
                <a:cs typeface="Times New Roman"/>
              </a:rPr>
              <a:t>文字認識</a:t>
            </a:r>
            <a:r>
              <a:rPr lang="en-US" altLang="ja-JP" b="1" kern="100" dirty="0">
                <a:latin typeface="BIZ UDゴシック" panose="020B0400000000000000" pitchFamily="49" charset="-128"/>
                <a:ea typeface="BIZ UDゴシック" panose="020B0400000000000000" pitchFamily="49" charset="-128"/>
                <a:cs typeface="Times New Roman"/>
              </a:rPr>
              <a:t>｣</a:t>
            </a:r>
            <a:r>
              <a:rPr lang="ja-JP" altLang="en-US" b="1" kern="100" dirty="0">
                <a:latin typeface="BIZ UDゴシック" panose="020B0400000000000000" pitchFamily="49" charset="-128"/>
                <a:ea typeface="BIZ UDゴシック" panose="020B0400000000000000" pitchFamily="49" charset="-128"/>
                <a:cs typeface="Times New Roman"/>
              </a:rPr>
              <a:t>にすることができます。</a:t>
            </a:r>
            <a:endParaRPr lang="ja-JP" dirty="0">
              <a:latin typeface="BIZ UDゴシック" panose="020B0400000000000000" pitchFamily="49" charset="-128"/>
              <a:ea typeface="BIZ UDゴシック" panose="020B0400000000000000" pitchFamily="49" charset="-128"/>
            </a:endParaRPr>
          </a:p>
        </p:txBody>
      </p:sp>
      <p:pic>
        <p:nvPicPr>
          <p:cNvPr id="23" name="図 22">
            <a:extLst>
              <a:ext uri="{FF2B5EF4-FFF2-40B4-BE49-F238E27FC236}">
                <a16:creationId xmlns:a16="http://schemas.microsoft.com/office/drawing/2014/main" id="{50C87CC1-2D4C-FD07-E9F5-FA6717CC45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81226" y="3915570"/>
            <a:ext cx="1424929" cy="2547359"/>
          </a:xfrm>
          <a:prstGeom prst="rect">
            <a:avLst/>
          </a:prstGeom>
        </p:spPr>
      </p:pic>
      <p:sp>
        <p:nvSpPr>
          <p:cNvPr id="15" name="四角形: 角を丸くする 14">
            <a:extLst>
              <a:ext uri="{FF2B5EF4-FFF2-40B4-BE49-F238E27FC236}">
                <a16:creationId xmlns:a16="http://schemas.microsoft.com/office/drawing/2014/main" id="{7FD847B0-4145-6810-02F8-C0A8E9273EAC}"/>
              </a:ext>
            </a:extLst>
          </p:cNvPr>
          <p:cNvSpPr/>
          <p:nvPr/>
        </p:nvSpPr>
        <p:spPr>
          <a:xfrm>
            <a:off x="2964183" y="5010187"/>
            <a:ext cx="1564865" cy="1200329"/>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17" name="四角形: 角を丸くする 16">
            <a:extLst>
              <a:ext uri="{FF2B5EF4-FFF2-40B4-BE49-F238E27FC236}">
                <a16:creationId xmlns:a16="http://schemas.microsoft.com/office/drawing/2014/main" id="{6F3D2F92-DC57-853B-4E52-BB0143E03C74}"/>
              </a:ext>
            </a:extLst>
          </p:cNvPr>
          <p:cNvSpPr/>
          <p:nvPr/>
        </p:nvSpPr>
        <p:spPr>
          <a:xfrm>
            <a:off x="9197895" y="6133351"/>
            <a:ext cx="591589" cy="351124"/>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563331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2527300" y="1343025"/>
            <a:ext cx="7543000" cy="397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ja-JP" altLang="en-US" sz="15439" dirty="0">
                <a:solidFill>
                  <a:srgbClr val="009650"/>
                </a:solidFill>
                <a:latin typeface="BIZ UDゴシック" panose="020B0400000000000000" pitchFamily="49" charset="-128"/>
                <a:ea typeface="BIZ UDゴシック" panose="020B0400000000000000" pitchFamily="49" charset="-128"/>
              </a:rPr>
              <a:t>２</a:t>
            </a:r>
          </a:p>
          <a:p>
            <a:pPr>
              <a:lnSpc>
                <a:spcPct val="100000"/>
              </a:lnSpc>
            </a:pPr>
            <a:r>
              <a:rPr lang="ja-JP" altLang="en-US" sz="5400" dirty="0">
                <a:latin typeface="BIZ UDゴシック" panose="020B0400000000000000" pitchFamily="49" charset="-128"/>
                <a:ea typeface="BIZ UDゴシック" panose="020B0400000000000000" pitchFamily="49" charset="-128"/>
              </a:rPr>
              <a:t>便利なアプリ</a:t>
            </a:r>
            <a:endParaRPr lang="en-US" altLang="ja-JP" dirty="0">
              <a:latin typeface="BIZ UDゴシック" panose="020B0400000000000000" pitchFamily="49" charset="-128"/>
              <a:ea typeface="BIZ UDゴシック" panose="020B0400000000000000" pitchFamily="49" charset="-128"/>
            </a:endParaRPr>
          </a:p>
        </p:txBody>
      </p:sp>
      <p:pic>
        <p:nvPicPr>
          <p:cNvPr id="2050" name="Picture 2" descr="スマートフォンのアプリのイラスト">
            <a:extLst>
              <a:ext uri="{FF2B5EF4-FFF2-40B4-BE49-F238E27FC236}">
                <a16:creationId xmlns:a16="http://schemas.microsoft.com/office/drawing/2014/main" id="{C7F77A75-E237-2D44-CB58-E3E7EDF2EB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700" y="4619625"/>
            <a:ext cx="1550650" cy="155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760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descr="グラフィカル ユーザー インターフェイス, マップ&#10;&#10;自動的に生成された説明">
            <a:extLst>
              <a:ext uri="{FF2B5EF4-FFF2-40B4-BE49-F238E27FC236}">
                <a16:creationId xmlns:a16="http://schemas.microsoft.com/office/drawing/2014/main" id="{6D2C36D4-0C25-D668-C6FB-FB089117A5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508" y="4430917"/>
            <a:ext cx="1206610" cy="2611229"/>
          </a:xfrm>
          <a:prstGeom prst="rect">
            <a:avLst/>
          </a:prstGeom>
        </p:spPr>
      </p:pic>
      <p:pic>
        <p:nvPicPr>
          <p:cNvPr id="11" name="図 10" descr="グラフィカル ユーザー インターフェイス, マップ&#10;&#10;自動的に生成された説明">
            <a:extLst>
              <a:ext uri="{FF2B5EF4-FFF2-40B4-BE49-F238E27FC236}">
                <a16:creationId xmlns:a16="http://schemas.microsoft.com/office/drawing/2014/main" id="{67A4D376-4C9C-6F60-A82B-DB61A915F7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725" y="4430917"/>
            <a:ext cx="1197702" cy="2591949"/>
          </a:xfrm>
          <a:prstGeom prst="rect">
            <a:avLst/>
          </a:prstGeom>
          <a:ln>
            <a:solidFill>
              <a:schemeClr val="tx1"/>
            </a:solidFill>
          </a:ln>
        </p:spPr>
      </p:pic>
      <p:sp>
        <p:nvSpPr>
          <p:cNvPr id="4" name="Title 1"/>
          <p:cNvSpPr txBox="1">
            <a:spLocks/>
          </p:cNvSpPr>
          <p:nvPr/>
        </p:nvSpPr>
        <p:spPr>
          <a:xfrm>
            <a:off x="860594" y="450447"/>
            <a:ext cx="951199" cy="710067"/>
          </a:xfrm>
          <a:prstGeom prst="rect">
            <a:avLst/>
          </a:prstGeom>
        </p:spPr>
        <p:txBody>
          <a:bodyPr vert="horz" wrap="none" lIns="90000" tIns="46800" rIns="90000" bIns="4680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lnSpc>
                <a:spcPct val="100000"/>
              </a:lnSpc>
            </a:pPr>
            <a:r>
              <a:rPr lang="en-US" altLang="ja-JP" sz="4000" dirty="0">
                <a:latin typeface="BIZ UDゴシック" panose="020B0400000000000000" pitchFamily="49" charset="-128"/>
                <a:ea typeface="BIZ UDゴシック" panose="020B0400000000000000" pitchFamily="49" charset="-128"/>
              </a:rPr>
              <a:t>2-A</a:t>
            </a:r>
            <a:endParaRPr lang="en-US" sz="4000" dirty="0">
              <a:latin typeface="BIZ UDゴシック" panose="020B0400000000000000" pitchFamily="49" charset="-128"/>
              <a:ea typeface="BIZ UDゴシック" panose="020B0400000000000000" pitchFamily="49" charset="-128"/>
            </a:endParaRPr>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385427" y="313039"/>
            <a:ext cx="2462213" cy="984885"/>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3200" kern="0" dirty="0">
                <a:latin typeface="BIZ UDゴシック" panose="020B0400000000000000" pitchFamily="49" charset="-128"/>
                <a:ea typeface="BIZ UDゴシック" panose="020B0400000000000000" pitchFamily="49" charset="-128"/>
              </a:rPr>
              <a:t>便利なアプリ</a:t>
            </a:r>
            <a:endParaRPr lang="ja-JP" altLang="en-US" sz="3200" kern="0" dirty="0">
              <a:latin typeface="BIZ UDゴシック" panose="020B0400000000000000" pitchFamily="49" charset="-128"/>
              <a:ea typeface="BIZ UDゴシック" panose="020B0400000000000000" pitchFamily="49" charset="-128"/>
            </a:endParaRPr>
          </a:p>
          <a:p>
            <a:r>
              <a:rPr lang="ja-JP" altLang="en-US" sz="3200" kern="0" dirty="0">
                <a:latin typeface="BIZ UDゴシック" panose="020B0400000000000000" pitchFamily="49" charset="-128"/>
                <a:ea typeface="BIZ UDゴシック" panose="020B0400000000000000" pitchFamily="49" charset="-128"/>
              </a:rPr>
              <a:t>マップ</a:t>
            </a:r>
          </a:p>
        </p:txBody>
      </p:sp>
      <p:sp>
        <p:nvSpPr>
          <p:cNvPr id="7" name="テキスト ボックス 1">
            <a:extLst>
              <a:ext uri="{FF2B5EF4-FFF2-40B4-BE49-F238E27FC236}">
                <a16:creationId xmlns:a16="http://schemas.microsoft.com/office/drawing/2014/main" id="{C46F6CD9-C75D-4EEC-B61A-CC3EA598CE88}"/>
              </a:ext>
            </a:extLst>
          </p:cNvPr>
          <p:cNvSpPr txBox="1"/>
          <p:nvPr/>
        </p:nvSpPr>
        <p:spPr>
          <a:xfrm>
            <a:off x="436607" y="1465549"/>
            <a:ext cx="9820186" cy="637849"/>
          </a:xfrm>
          <a:prstGeom prst="rect">
            <a:avLst/>
          </a:prstGeom>
          <a:solidFill>
            <a:srgbClr val="FFFF99"/>
          </a:solidFill>
          <a:ln w="31750">
            <a:solidFill>
              <a:schemeClr val="tx1"/>
            </a:solidFill>
            <a:prstDash val="solid"/>
          </a:ln>
        </p:spPr>
        <p:txBody>
          <a:bodyPr wrap="square" lIns="91440" tIns="72000" rIns="91440" bIns="7200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r>
              <a:rPr lang="ja-JP" altLang="en-US" sz="1600" b="1" kern="100" dirty="0">
                <a:latin typeface="BIZ UDゴシック" panose="020B0400000000000000" pitchFamily="49" charset="-128"/>
                <a:ea typeface="BIZ UDゴシック" panose="020B0400000000000000" pitchFamily="49" charset="-128"/>
                <a:cs typeface="+mn-lt"/>
              </a:rPr>
              <a:t>経路や公共交通機関の時刻を調べたり視覚障害者でもマップアプリは活用できます。ここでは、初めから</a:t>
            </a:r>
            <a:r>
              <a:rPr lang="en-US" altLang="ja-JP" sz="1600" b="1" kern="100" dirty="0">
                <a:latin typeface="BIZ UDゴシック" panose="020B0400000000000000" pitchFamily="49" charset="-128"/>
                <a:ea typeface="BIZ UDゴシック" panose="020B0400000000000000" pitchFamily="49" charset="-128"/>
                <a:cs typeface="+mn-lt"/>
              </a:rPr>
              <a:t>iPhone</a:t>
            </a:r>
            <a:r>
              <a:rPr lang="ja-JP" altLang="en-US" sz="1600" b="1" kern="100" dirty="0">
                <a:latin typeface="BIZ UDゴシック" panose="020B0400000000000000" pitchFamily="49" charset="-128"/>
                <a:ea typeface="BIZ UDゴシック" panose="020B0400000000000000" pitchFamily="49" charset="-128"/>
                <a:cs typeface="+mn-lt"/>
              </a:rPr>
              <a:t>に入っていて</a:t>
            </a:r>
            <a:r>
              <a:rPr lang="en-US" altLang="ja-JP" sz="1600" b="1" kern="100" dirty="0">
                <a:latin typeface="BIZ UDゴシック" panose="020B0400000000000000" pitchFamily="49" charset="-128"/>
                <a:ea typeface="BIZ UDゴシック" panose="020B0400000000000000" pitchFamily="49" charset="-128"/>
                <a:cs typeface="+mn-lt"/>
              </a:rPr>
              <a:t>Siri</a:t>
            </a:r>
            <a:r>
              <a:rPr lang="ja-JP" altLang="en-US" sz="1600" b="1" kern="100" dirty="0">
                <a:latin typeface="BIZ UDゴシック" panose="020B0400000000000000" pitchFamily="49" charset="-128"/>
                <a:ea typeface="BIZ UDゴシック" panose="020B0400000000000000" pitchFamily="49" charset="-128"/>
                <a:cs typeface="+mn-lt"/>
              </a:rPr>
              <a:t>も利用できるアップルの提供しているマップアプリを紹介します。</a:t>
            </a:r>
            <a:endParaRPr lang="ja-JP" altLang="en-US" sz="1600" dirty="0">
              <a:latin typeface="BIZ UDゴシック" panose="020B0400000000000000" pitchFamily="49" charset="-128"/>
              <a:ea typeface="BIZ UDゴシック" panose="020B0400000000000000" pitchFamily="49" charset="-128"/>
            </a:endParaRPr>
          </a:p>
        </p:txBody>
      </p:sp>
      <p:sp>
        <p:nvSpPr>
          <p:cNvPr id="10" name="正方形/長方形 9">
            <a:extLst>
              <a:ext uri="{FF2B5EF4-FFF2-40B4-BE49-F238E27FC236}">
                <a16:creationId xmlns:a16="http://schemas.microsoft.com/office/drawing/2014/main" id="{81454611-EAFB-482B-8EB7-182506495B82}"/>
              </a:ext>
            </a:extLst>
          </p:cNvPr>
          <p:cNvSpPr/>
          <p:nvPr/>
        </p:nvSpPr>
        <p:spPr>
          <a:xfrm>
            <a:off x="377500" y="2177750"/>
            <a:ext cx="550595" cy="523220"/>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800" b="1" dirty="0">
                <a:solidFill>
                  <a:srgbClr val="009650"/>
                </a:solidFill>
                <a:latin typeface="BIZ UDゴシック" panose="020B0400000000000000" pitchFamily="49" charset="-128"/>
                <a:ea typeface="BIZ UDゴシック" panose="020B0400000000000000" pitchFamily="49" charset="-128"/>
                <a:cs typeface="Meiryo" charset="-128"/>
              </a:rPr>
              <a:t>❶</a:t>
            </a:r>
            <a:endParaRPr lang="en-US" altLang="ja-JP" sz="28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12" name="正方形/長方形 11">
            <a:extLst>
              <a:ext uri="{FF2B5EF4-FFF2-40B4-BE49-F238E27FC236}">
                <a16:creationId xmlns:a16="http://schemas.microsoft.com/office/drawing/2014/main" id="{506348D5-3647-4E6A-AE63-AC108E23D18C}"/>
              </a:ext>
            </a:extLst>
          </p:cNvPr>
          <p:cNvSpPr/>
          <p:nvPr/>
        </p:nvSpPr>
        <p:spPr>
          <a:xfrm>
            <a:off x="364531" y="2671510"/>
            <a:ext cx="596929" cy="523220"/>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8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28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13" name="テキスト ボックス 4">
            <a:extLst>
              <a:ext uri="{FF2B5EF4-FFF2-40B4-BE49-F238E27FC236}">
                <a16:creationId xmlns:a16="http://schemas.microsoft.com/office/drawing/2014/main" id="{F16AD3AA-D61E-415D-8AF8-05530740AA41}"/>
              </a:ext>
            </a:extLst>
          </p:cNvPr>
          <p:cNvSpPr txBox="1"/>
          <p:nvPr/>
        </p:nvSpPr>
        <p:spPr>
          <a:xfrm>
            <a:off x="860594" y="2273096"/>
            <a:ext cx="9383680" cy="2100575"/>
          </a:xfrm>
          <a:prstGeom prst="rect">
            <a:avLst/>
          </a:prstGeom>
          <a:noFill/>
        </p:spPr>
        <p:txBody>
          <a:bodyPr wrap="square" lIns="91440" tIns="45720" rIns="91440" bIns="4572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spcAft>
                <a:spcPts val="900"/>
              </a:spcAft>
            </a:pPr>
            <a:r>
              <a:rPr lang="ja-JP" altLang="en-US" b="1" kern="100" dirty="0">
                <a:latin typeface="BIZ UDゴシック" panose="020B0400000000000000" pitchFamily="49" charset="-128"/>
                <a:ea typeface="BIZ UDゴシック" panose="020B0400000000000000" pitchFamily="49" charset="-128"/>
                <a:cs typeface="Times New Roman"/>
              </a:rPr>
              <a:t>Siriで</a:t>
            </a:r>
            <a:r>
              <a:rPr lang="ja-JP" b="1" kern="100" dirty="0">
                <a:latin typeface="BIZ UDゴシック" panose="020B0400000000000000" pitchFamily="49" charset="-128"/>
                <a:ea typeface="BIZ UDゴシック" panose="020B0400000000000000" pitchFamily="49" charset="-128"/>
                <a:cs typeface="Calibri"/>
              </a:rPr>
              <a:t>｢</a:t>
            </a:r>
            <a:r>
              <a:rPr lang="ja-JP" altLang="en-US" b="1" kern="100" dirty="0">
                <a:latin typeface="BIZ UDゴシック" panose="020B0400000000000000" pitchFamily="49" charset="-128"/>
                <a:ea typeface="BIZ UDゴシック" panose="020B0400000000000000" pitchFamily="49" charset="-128"/>
                <a:cs typeface="Times New Roman"/>
              </a:rPr>
              <a:t>○○までの経路を調べて</a:t>
            </a:r>
            <a:r>
              <a:rPr lang="ja-JP" b="1" kern="100" dirty="0">
                <a:latin typeface="BIZ UDゴシック" panose="020B0400000000000000" pitchFamily="49" charset="-128"/>
                <a:ea typeface="BIZ UDゴシック" panose="020B0400000000000000" pitchFamily="49" charset="-128"/>
                <a:cs typeface="Calibri"/>
              </a:rPr>
              <a:t>｣と</a:t>
            </a:r>
            <a:r>
              <a:rPr lang="ja-JP" altLang="en-US" b="1" kern="100" dirty="0">
                <a:latin typeface="BIZ UDゴシック" panose="020B0400000000000000" pitchFamily="49" charset="-128"/>
                <a:ea typeface="BIZ UDゴシック" panose="020B0400000000000000" pitchFamily="49" charset="-128"/>
                <a:cs typeface="Times New Roman"/>
              </a:rPr>
              <a:t>尋ねるとマップアプリで経路候補が表示されます。</a:t>
            </a:r>
            <a:endParaRPr lang="en-US" altLang="ja-JP" b="1" kern="100" dirty="0">
              <a:latin typeface="BIZ UDゴシック" panose="020B0400000000000000" pitchFamily="49" charset="-128"/>
              <a:ea typeface="BIZ UDゴシック" panose="020B0400000000000000" pitchFamily="49" charset="-128"/>
              <a:cs typeface="Times New Roman"/>
            </a:endParaRPr>
          </a:p>
          <a:p>
            <a:pPr algn="just">
              <a:spcAft>
                <a:spcPts val="900"/>
              </a:spcAft>
            </a:pPr>
            <a:r>
              <a:rPr lang="ja-JP" altLang="en-US" b="1" kern="100" dirty="0">
                <a:latin typeface="BIZ UDゴシック" panose="020B0400000000000000" pitchFamily="49" charset="-128"/>
                <a:ea typeface="BIZ UDゴシック" panose="020B0400000000000000" pitchFamily="49" charset="-128"/>
                <a:cs typeface="Times New Roman"/>
              </a:rPr>
              <a:t>画面下部を１回タッチしてからスワイプで経路候補(到着時間や利用公共交通機関を読み上げます)を確認し、良さそうな候補があればダブルタップします。</a:t>
            </a:r>
          </a:p>
          <a:p>
            <a:pPr algn="just">
              <a:spcAft>
                <a:spcPts val="900"/>
              </a:spcAft>
            </a:pPr>
            <a:r>
              <a:rPr lang="ja-JP" altLang="en-US" b="1" kern="100" dirty="0">
                <a:latin typeface="BIZ UDゴシック" panose="020B0400000000000000" pitchFamily="49" charset="-128"/>
                <a:ea typeface="BIZ UDゴシック" panose="020B0400000000000000" pitchFamily="49" charset="-128"/>
                <a:cs typeface="Times New Roman"/>
              </a:rPr>
              <a:t>経路詳細が表示されるので、タッチやスワイプで詳細を確認します。ここでは電車などの乗り換え時間などを確認できます。</a:t>
            </a:r>
          </a:p>
          <a:p>
            <a:pPr algn="just">
              <a:spcAft>
                <a:spcPts val="900"/>
              </a:spcAft>
            </a:pPr>
            <a:r>
              <a:rPr lang="ja-JP" altLang="en-US" b="1" kern="100" dirty="0">
                <a:latin typeface="BIZ UDゴシック" panose="020B0400000000000000" pitchFamily="49" charset="-128"/>
                <a:ea typeface="BIZ UDゴシック" panose="020B0400000000000000" pitchFamily="49" charset="-128"/>
                <a:cs typeface="Times New Roman"/>
              </a:rPr>
              <a:t>画面右上の完了ボタンをダブルタップすると、再度経路一覧に戻れます。</a:t>
            </a:r>
          </a:p>
        </p:txBody>
      </p:sp>
      <p:sp>
        <p:nvSpPr>
          <p:cNvPr id="32" name="矢印: 右 31">
            <a:extLst>
              <a:ext uri="{FF2B5EF4-FFF2-40B4-BE49-F238E27FC236}">
                <a16:creationId xmlns:a16="http://schemas.microsoft.com/office/drawing/2014/main" id="{9628B72B-C9AC-42C3-9A29-F9FA6766EBAD}"/>
              </a:ext>
            </a:extLst>
          </p:cNvPr>
          <p:cNvSpPr/>
          <p:nvPr/>
        </p:nvSpPr>
        <p:spPr>
          <a:xfrm>
            <a:off x="2575528" y="5317569"/>
            <a:ext cx="648934"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54" name="正方形/長方形 53">
            <a:extLst>
              <a:ext uri="{FF2B5EF4-FFF2-40B4-BE49-F238E27FC236}">
                <a16:creationId xmlns:a16="http://schemas.microsoft.com/office/drawing/2014/main" id="{E44420EB-FCAC-4A4F-9399-B8184959D819}"/>
              </a:ext>
            </a:extLst>
          </p:cNvPr>
          <p:cNvSpPr/>
          <p:nvPr/>
        </p:nvSpPr>
        <p:spPr>
          <a:xfrm>
            <a:off x="377500" y="3334405"/>
            <a:ext cx="596929" cy="523220"/>
          </a:xfrm>
          <a:prstGeom prst="rect">
            <a:avLst/>
          </a:prstGeom>
        </p:spPr>
        <p:txBody>
          <a:bodyPr wrap="square" lIns="91440" tIns="45720" rIns="91440" bIns="4572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800" b="1" dirty="0">
                <a:solidFill>
                  <a:srgbClr val="009650"/>
                </a:solidFill>
                <a:latin typeface="BIZ UDゴシック" panose="020B0400000000000000" pitchFamily="49" charset="-128"/>
                <a:ea typeface="BIZ UDゴシック" panose="020B0400000000000000" pitchFamily="49" charset="-128"/>
                <a:cs typeface="Meiryo" charset="-128"/>
              </a:rPr>
              <a:t>❸</a:t>
            </a:r>
          </a:p>
        </p:txBody>
      </p:sp>
      <p:sp>
        <p:nvSpPr>
          <p:cNvPr id="56" name="正方形/長方形 55">
            <a:extLst>
              <a:ext uri="{FF2B5EF4-FFF2-40B4-BE49-F238E27FC236}">
                <a16:creationId xmlns:a16="http://schemas.microsoft.com/office/drawing/2014/main" id="{13381134-DE3B-48C3-80FD-17649FF6D8FF}"/>
              </a:ext>
            </a:extLst>
          </p:cNvPr>
          <p:cNvSpPr/>
          <p:nvPr/>
        </p:nvSpPr>
        <p:spPr>
          <a:xfrm>
            <a:off x="377500" y="3888447"/>
            <a:ext cx="596929" cy="523220"/>
          </a:xfrm>
          <a:prstGeom prst="rect">
            <a:avLst/>
          </a:prstGeom>
        </p:spPr>
        <p:txBody>
          <a:bodyPr wrap="square" lIns="91440" tIns="45720" rIns="91440" bIns="4572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800" b="1" dirty="0">
                <a:solidFill>
                  <a:srgbClr val="009650"/>
                </a:solidFill>
                <a:latin typeface="BIZ UDゴシック" panose="020B0400000000000000" pitchFamily="49" charset="-128"/>
                <a:ea typeface="BIZ UDゴシック" panose="020B0400000000000000" pitchFamily="49" charset="-128"/>
                <a:cs typeface="Meiryo" charset="-128"/>
              </a:rPr>
              <a:t>❹</a:t>
            </a:r>
          </a:p>
        </p:txBody>
      </p:sp>
      <p:sp>
        <p:nvSpPr>
          <p:cNvPr id="17" name="テキスト ボックス 16">
            <a:extLst>
              <a:ext uri="{FF2B5EF4-FFF2-40B4-BE49-F238E27FC236}">
                <a16:creationId xmlns:a16="http://schemas.microsoft.com/office/drawing/2014/main" id="{68767D44-DF4A-4F81-99A7-79962668B9D7}"/>
              </a:ext>
            </a:extLst>
          </p:cNvPr>
          <p:cNvSpPr txBox="1"/>
          <p:nvPr/>
        </p:nvSpPr>
        <p:spPr>
          <a:xfrm>
            <a:off x="4813300" y="4508351"/>
            <a:ext cx="5229926" cy="2288694"/>
          </a:xfrm>
          <a:prstGeom prst="rect">
            <a:avLst/>
          </a:prstGeom>
          <a:solidFill>
            <a:srgbClr val="FFFF99"/>
          </a:solidFill>
          <a:ln w="31750">
            <a:solidFill>
              <a:schemeClr val="tx1"/>
            </a:solidFill>
            <a:prstDash val="solid"/>
          </a:ln>
        </p:spPr>
        <p:txBody>
          <a:bodyPr wrap="square" lIns="91440" tIns="72000" rIns="91440" bIns="4572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spcBef>
                <a:spcPts val="600"/>
              </a:spcBef>
            </a:pPr>
            <a:r>
              <a:rPr lang="ja-JP" altLang="en-US" b="1" kern="100" dirty="0">
                <a:latin typeface="BIZ UDゴシック" panose="020B0400000000000000" pitchFamily="49" charset="-128"/>
                <a:ea typeface="BIZ UDゴシック" panose="020B0400000000000000" pitchFamily="49" charset="-128"/>
                <a:cs typeface="Times New Roman"/>
              </a:rPr>
              <a:t>ヒント</a:t>
            </a:r>
          </a:p>
          <a:p>
            <a:pPr algn="just">
              <a:spcBef>
                <a:spcPts val="400"/>
              </a:spcBef>
            </a:pPr>
            <a:r>
              <a:rPr lang="ja-JP" altLang="en-US" b="1" kern="100" dirty="0">
                <a:latin typeface="BIZ UDゴシック" panose="020B0400000000000000" pitchFamily="49" charset="-128"/>
                <a:ea typeface="BIZ UDゴシック" panose="020B0400000000000000" pitchFamily="49" charset="-128"/>
                <a:cs typeface="Times New Roman"/>
              </a:rPr>
              <a:t>・❶の手順では建物名や住所などを伝えます。</a:t>
            </a:r>
            <a:endParaRPr lang="en-US" altLang="ja-JP" b="1" kern="100" dirty="0">
              <a:latin typeface="BIZ UDゴシック" panose="020B0400000000000000" pitchFamily="49" charset="-128"/>
              <a:ea typeface="BIZ UDゴシック" panose="020B0400000000000000" pitchFamily="49" charset="-128"/>
              <a:cs typeface="Times New Roman"/>
            </a:endParaRPr>
          </a:p>
          <a:p>
            <a:pPr marL="174625" indent="-174625" algn="just">
              <a:spcBef>
                <a:spcPts val="600"/>
              </a:spcBef>
            </a:pPr>
            <a:r>
              <a:rPr lang="ja-JP" altLang="en-US" b="1" kern="100" dirty="0">
                <a:latin typeface="BIZ UDゴシック" panose="020B0400000000000000" pitchFamily="49" charset="-128"/>
                <a:ea typeface="BIZ UDゴシック" panose="020B0400000000000000" pitchFamily="49" charset="-128"/>
                <a:cs typeface="Times New Roman"/>
              </a:rPr>
              <a:t>・ナビを起動したい場合は、選択したい経路候補から右スワイプで一つ進んだ出発ボタンでダブルタップします。</a:t>
            </a:r>
          </a:p>
          <a:p>
            <a:pPr marL="174625" indent="-174625" algn="just">
              <a:spcBef>
                <a:spcPts val="600"/>
              </a:spcBef>
            </a:pPr>
            <a:r>
              <a:rPr lang="ja-JP" altLang="en-US" b="1" kern="100" dirty="0">
                <a:latin typeface="BIZ UDゴシック" panose="020B0400000000000000" pitchFamily="49" charset="-128"/>
                <a:ea typeface="BIZ UDゴシック" panose="020B0400000000000000" pitchFamily="49" charset="-128"/>
                <a:cs typeface="Times New Roman"/>
              </a:rPr>
              <a:t>・徒歩のみのルートの場合は、経路候補を選んでダブルタップした直後にナビが開始します。</a:t>
            </a:r>
          </a:p>
        </p:txBody>
      </p:sp>
      <p:pic>
        <p:nvPicPr>
          <p:cNvPr id="8" name="図 7">
            <a:extLst>
              <a:ext uri="{FF2B5EF4-FFF2-40B4-BE49-F238E27FC236}">
                <a16:creationId xmlns:a16="http://schemas.microsoft.com/office/drawing/2014/main" id="{FA3A4118-ECEA-BA1E-CA63-98661F3BA246}"/>
              </a:ext>
            </a:extLst>
          </p:cNvPr>
          <p:cNvPicPr>
            <a:picLocks noChangeAspect="1"/>
          </p:cNvPicPr>
          <p:nvPr/>
        </p:nvPicPr>
        <p:blipFill>
          <a:blip r:embed="rId4"/>
          <a:stretch>
            <a:fillRect/>
          </a:stretch>
        </p:blipFill>
        <p:spPr>
          <a:xfrm>
            <a:off x="1365246" y="5995713"/>
            <a:ext cx="857254" cy="89755"/>
          </a:xfrm>
          <a:prstGeom prst="rect">
            <a:avLst/>
          </a:prstGeom>
        </p:spPr>
      </p:pic>
      <p:sp>
        <p:nvSpPr>
          <p:cNvPr id="9" name="テキスト ボックス 8">
            <a:extLst>
              <a:ext uri="{FF2B5EF4-FFF2-40B4-BE49-F238E27FC236}">
                <a16:creationId xmlns:a16="http://schemas.microsoft.com/office/drawing/2014/main" id="{A5CA7A29-8DDB-6763-FDCE-35F3BC6FD8EA}"/>
              </a:ext>
            </a:extLst>
          </p:cNvPr>
          <p:cNvSpPr txBox="1"/>
          <p:nvPr/>
        </p:nvSpPr>
        <p:spPr>
          <a:xfrm>
            <a:off x="1289050" y="5963646"/>
            <a:ext cx="375405" cy="153888"/>
          </a:xfrm>
          <a:prstGeom prst="rect">
            <a:avLst/>
          </a:prstGeom>
          <a:noFill/>
        </p:spPr>
        <p:txBody>
          <a:bodyPr wrap="square" rtlCol="0">
            <a:spAutoFit/>
          </a:bodyPr>
          <a:lstStyle/>
          <a:p>
            <a:r>
              <a:rPr kumimoji="1" lang="ja-JP" altLang="en-US" sz="400" dirty="0">
                <a:latin typeface="メイリオ" panose="020B0604030504040204" pitchFamily="50" charset="-128"/>
                <a:ea typeface="メイリオ" panose="020B0604030504040204" pitchFamily="50" charset="-128"/>
              </a:rPr>
              <a:t>目的地</a:t>
            </a:r>
          </a:p>
        </p:txBody>
      </p:sp>
      <p:pic>
        <p:nvPicPr>
          <p:cNvPr id="2" name="図 1" descr="グラフィカル ユーザー インターフェイス, アプリケーション&#10;&#10;自動的に生成された説明">
            <a:extLst>
              <a:ext uri="{FF2B5EF4-FFF2-40B4-BE49-F238E27FC236}">
                <a16:creationId xmlns:a16="http://schemas.microsoft.com/office/drawing/2014/main" id="{11647865-F307-2CAC-9CA0-D41AFC3F1D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5500" y="4410075"/>
            <a:ext cx="1216241" cy="2632071"/>
          </a:xfrm>
          <a:prstGeom prst="rect">
            <a:avLst/>
          </a:prstGeom>
          <a:ln>
            <a:solidFill>
              <a:schemeClr val="tx1"/>
            </a:solidFill>
          </a:ln>
        </p:spPr>
      </p:pic>
    </p:spTree>
    <p:extLst>
      <p:ext uri="{BB962C8B-B14F-4D97-AF65-F5344CB8AC3E}">
        <p14:creationId xmlns:p14="http://schemas.microsoft.com/office/powerpoint/2010/main" val="454708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a:extLst>
              <a:ext uri="{FF2B5EF4-FFF2-40B4-BE49-F238E27FC236}">
                <a16:creationId xmlns:a16="http://schemas.microsoft.com/office/drawing/2014/main" id="{DEF54AAA-60AD-AF91-1936-66FE8DE17100}"/>
              </a:ext>
            </a:extLst>
          </p:cNvPr>
          <p:cNvPicPr>
            <a:picLocks noChangeAspect="1"/>
          </p:cNvPicPr>
          <p:nvPr/>
        </p:nvPicPr>
        <p:blipFill>
          <a:blip r:embed="rId3"/>
          <a:stretch>
            <a:fillRect/>
          </a:stretch>
        </p:blipFill>
        <p:spPr>
          <a:xfrm>
            <a:off x="7133890" y="3767755"/>
            <a:ext cx="1438781" cy="3115326"/>
          </a:xfrm>
          <a:prstGeom prst="rect">
            <a:avLst/>
          </a:prstGeom>
        </p:spPr>
      </p:pic>
      <p:pic>
        <p:nvPicPr>
          <p:cNvPr id="27" name="図 26">
            <a:extLst>
              <a:ext uri="{FF2B5EF4-FFF2-40B4-BE49-F238E27FC236}">
                <a16:creationId xmlns:a16="http://schemas.microsoft.com/office/drawing/2014/main" id="{3D4C2151-4249-6C1E-2FF7-F55A22C387B4}"/>
              </a:ext>
            </a:extLst>
          </p:cNvPr>
          <p:cNvPicPr>
            <a:picLocks noChangeAspect="1"/>
          </p:cNvPicPr>
          <p:nvPr/>
        </p:nvPicPr>
        <p:blipFill>
          <a:blip r:embed="rId4"/>
          <a:stretch>
            <a:fillRect/>
          </a:stretch>
        </p:blipFill>
        <p:spPr>
          <a:xfrm>
            <a:off x="4990494" y="3786534"/>
            <a:ext cx="1889924" cy="1030313"/>
          </a:xfrm>
          <a:prstGeom prst="rect">
            <a:avLst/>
          </a:prstGeom>
        </p:spPr>
      </p:pic>
      <p:pic>
        <p:nvPicPr>
          <p:cNvPr id="22" name="図 21">
            <a:extLst>
              <a:ext uri="{FF2B5EF4-FFF2-40B4-BE49-F238E27FC236}">
                <a16:creationId xmlns:a16="http://schemas.microsoft.com/office/drawing/2014/main" id="{C400E335-1367-4E8C-CAEE-1C9C90BA3423}"/>
              </a:ext>
            </a:extLst>
          </p:cNvPr>
          <p:cNvPicPr>
            <a:picLocks noChangeAspect="1"/>
          </p:cNvPicPr>
          <p:nvPr/>
        </p:nvPicPr>
        <p:blipFill>
          <a:blip r:embed="rId5"/>
          <a:stretch>
            <a:fillRect/>
          </a:stretch>
        </p:blipFill>
        <p:spPr>
          <a:xfrm>
            <a:off x="3412280" y="3773370"/>
            <a:ext cx="1444877" cy="3115326"/>
          </a:xfrm>
          <a:prstGeom prst="rect">
            <a:avLst/>
          </a:prstGeom>
        </p:spPr>
      </p:pic>
      <p:pic>
        <p:nvPicPr>
          <p:cNvPr id="15" name="図 14">
            <a:extLst>
              <a:ext uri="{FF2B5EF4-FFF2-40B4-BE49-F238E27FC236}">
                <a16:creationId xmlns:a16="http://schemas.microsoft.com/office/drawing/2014/main" id="{9BF15092-3DE4-FD8C-8BB7-06FD5BA42126}"/>
              </a:ext>
            </a:extLst>
          </p:cNvPr>
          <p:cNvPicPr>
            <a:picLocks noChangeAspect="1"/>
          </p:cNvPicPr>
          <p:nvPr/>
        </p:nvPicPr>
        <p:blipFill>
          <a:blip r:embed="rId6"/>
          <a:stretch>
            <a:fillRect/>
          </a:stretch>
        </p:blipFill>
        <p:spPr>
          <a:xfrm>
            <a:off x="993671" y="3763746"/>
            <a:ext cx="1438781" cy="3115326"/>
          </a:xfrm>
          <a:prstGeom prst="rect">
            <a:avLst/>
          </a:prstGeom>
        </p:spPr>
      </p:pic>
      <p:sp>
        <p:nvSpPr>
          <p:cNvPr id="20" name="Title 1">
            <a:extLst>
              <a:ext uri="{FF2B5EF4-FFF2-40B4-BE49-F238E27FC236}">
                <a16:creationId xmlns:a16="http://schemas.microsoft.com/office/drawing/2014/main" id="{8201C0A3-7EEA-446C-A30E-6E0B2B5B182E}"/>
              </a:ext>
            </a:extLst>
          </p:cNvPr>
          <p:cNvSpPr txBox="1">
            <a:spLocks/>
          </p:cNvSpPr>
          <p:nvPr/>
        </p:nvSpPr>
        <p:spPr>
          <a:xfrm>
            <a:off x="881761" y="442731"/>
            <a:ext cx="951199" cy="710067"/>
          </a:xfrm>
          <a:prstGeom prst="rect">
            <a:avLst/>
          </a:prstGeom>
        </p:spPr>
        <p:txBody>
          <a:bodyPr vert="horz" wrap="none" lIns="90000" tIns="46800" rIns="90000" bIns="4680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lnSpc>
                <a:spcPct val="100000"/>
              </a:lnSpc>
            </a:pPr>
            <a:r>
              <a:rPr lang="en-US" altLang="ja-JP" sz="4000" dirty="0">
                <a:latin typeface="BIZ UDゴシック" panose="020B0400000000000000" pitchFamily="49" charset="-128"/>
                <a:ea typeface="BIZ UDゴシック" panose="020B0400000000000000" pitchFamily="49" charset="-128"/>
              </a:rPr>
              <a:t>2-B</a:t>
            </a:r>
            <a:endParaRPr lang="ja-JP" altLang="en-US" sz="4000" dirty="0">
              <a:latin typeface="BIZ UDゴシック" panose="020B0400000000000000" pitchFamily="49" charset="-128"/>
              <a:ea typeface="BIZ UDゴシック" panose="020B0400000000000000" pitchFamily="49" charset="-128"/>
            </a:endParaRPr>
          </a:p>
        </p:txBody>
      </p:sp>
      <p:sp>
        <p:nvSpPr>
          <p:cNvPr id="9" name="タイトル 9">
            <a:extLst>
              <a:ext uri="{FF2B5EF4-FFF2-40B4-BE49-F238E27FC236}">
                <a16:creationId xmlns:a16="http://schemas.microsoft.com/office/drawing/2014/main" id="{DEDD82A0-1720-4E98-8A00-7B76186E6E07}"/>
              </a:ext>
            </a:extLst>
          </p:cNvPr>
          <p:cNvSpPr txBox="1">
            <a:spLocks/>
          </p:cNvSpPr>
          <p:nvPr/>
        </p:nvSpPr>
        <p:spPr>
          <a:xfrm>
            <a:off x="2498602" y="305323"/>
            <a:ext cx="2872581" cy="984885"/>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3200" kern="0" dirty="0">
                <a:latin typeface="BIZ UDゴシック" panose="020B0400000000000000" pitchFamily="49" charset="-128"/>
                <a:ea typeface="BIZ UDゴシック" panose="020B0400000000000000" pitchFamily="49" charset="-128"/>
              </a:rPr>
              <a:t>便利なアプリ</a:t>
            </a:r>
            <a:endParaRPr lang="ja-JP" altLang="en-US" sz="3200" kern="0" dirty="0">
              <a:latin typeface="BIZ UDゴシック" panose="020B0400000000000000" pitchFamily="49" charset="-128"/>
              <a:ea typeface="BIZ UDゴシック" panose="020B0400000000000000" pitchFamily="49" charset="-128"/>
            </a:endParaRPr>
          </a:p>
          <a:p>
            <a:r>
              <a:rPr lang="en-US" altLang="ja-JP" sz="3200" kern="0" dirty="0">
                <a:latin typeface="BIZ UDゴシック" panose="020B0400000000000000" pitchFamily="49" charset="-128"/>
                <a:ea typeface="BIZ UDゴシック" panose="020B0400000000000000" pitchFamily="49" charset="-128"/>
              </a:rPr>
              <a:t>r</a:t>
            </a:r>
            <a:r>
              <a:rPr lang="ja-JP" altLang="en-US" sz="3200" kern="0" dirty="0">
                <a:latin typeface="BIZ UDゴシック" panose="020B0400000000000000" pitchFamily="49" charset="-128"/>
                <a:ea typeface="BIZ UDゴシック" panose="020B0400000000000000" pitchFamily="49" charset="-128"/>
              </a:rPr>
              <a:t>adiko</a:t>
            </a:r>
            <a:r>
              <a:rPr lang="en-US" altLang="ja-JP" sz="3200" kern="0" dirty="0">
                <a:latin typeface="BIZ UDゴシック" panose="020B0400000000000000" pitchFamily="49" charset="-128"/>
                <a:ea typeface="BIZ UDゴシック" panose="020B0400000000000000" pitchFamily="49" charset="-128"/>
              </a:rPr>
              <a:t>(</a:t>
            </a:r>
            <a:r>
              <a:rPr lang="ja-JP" altLang="en-US" sz="3200" kern="0" dirty="0">
                <a:latin typeface="BIZ UDゴシック" panose="020B0400000000000000" pitchFamily="49" charset="-128"/>
                <a:ea typeface="BIZ UDゴシック" panose="020B0400000000000000" pitchFamily="49" charset="-128"/>
              </a:rPr>
              <a:t>ラジコ</a:t>
            </a:r>
            <a:r>
              <a:rPr lang="en-US" altLang="ja-JP" sz="3200" kern="0" dirty="0">
                <a:latin typeface="BIZ UDゴシック" panose="020B0400000000000000" pitchFamily="49" charset="-128"/>
                <a:ea typeface="BIZ UDゴシック" panose="020B0400000000000000" pitchFamily="49" charset="-128"/>
              </a:rPr>
              <a:t>)</a:t>
            </a:r>
            <a:endParaRPr lang="ja-JP" altLang="en-US" sz="3200" kern="0" dirty="0">
              <a:latin typeface="BIZ UDゴシック" panose="020B0400000000000000" pitchFamily="49" charset="-128"/>
              <a:ea typeface="BIZ UDゴシック" panose="020B0400000000000000" pitchFamily="49" charset="-128"/>
            </a:endParaRPr>
          </a:p>
        </p:txBody>
      </p:sp>
      <p:sp>
        <p:nvSpPr>
          <p:cNvPr id="4" name="正方形/長方形 3">
            <a:extLst>
              <a:ext uri="{FF2B5EF4-FFF2-40B4-BE49-F238E27FC236}">
                <a16:creationId xmlns:a16="http://schemas.microsoft.com/office/drawing/2014/main" id="{788B21B7-79A6-4806-BA44-1CB0A2FBFB75}"/>
              </a:ext>
            </a:extLst>
          </p:cNvPr>
          <p:cNvSpPr/>
          <p:nvPr/>
        </p:nvSpPr>
        <p:spPr>
          <a:xfrm>
            <a:off x="331166" y="2227438"/>
            <a:ext cx="550595" cy="584775"/>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❶</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6" name="テキスト ボックス 2">
            <a:extLst>
              <a:ext uri="{FF2B5EF4-FFF2-40B4-BE49-F238E27FC236}">
                <a16:creationId xmlns:a16="http://schemas.microsoft.com/office/drawing/2014/main" id="{A9FEA936-F2D7-488A-A82A-5B6E1DA43746}"/>
              </a:ext>
            </a:extLst>
          </p:cNvPr>
          <p:cNvSpPr txBox="1"/>
          <p:nvPr/>
        </p:nvSpPr>
        <p:spPr>
          <a:xfrm>
            <a:off x="4304911" y="2227437"/>
            <a:ext cx="2260989" cy="1200329"/>
          </a:xfrm>
          <a:prstGeom prst="rect">
            <a:avLst/>
          </a:prstGeom>
          <a:noFill/>
        </p:spPr>
        <p:txBody>
          <a:bodyPr wrap="square" lIns="91440" tIns="45720" rIns="91440" bIns="45720" rtlCol="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r>
              <a:rPr lang="ja-JP" altLang="en-US" b="1" kern="100" dirty="0">
                <a:latin typeface="BIZ UDゴシック" panose="020B0400000000000000" pitchFamily="49" charset="-128"/>
                <a:ea typeface="BIZ UDゴシック" panose="020B0400000000000000" pitchFamily="49" charset="-128"/>
                <a:cs typeface="Times New Roman"/>
              </a:rPr>
              <a:t>タッチやスワイプで聞きたい番組名を探し、ダブルタップします。</a:t>
            </a:r>
          </a:p>
        </p:txBody>
      </p:sp>
      <p:sp>
        <p:nvSpPr>
          <p:cNvPr id="8" name="正方形/長方形 7">
            <a:extLst>
              <a:ext uri="{FF2B5EF4-FFF2-40B4-BE49-F238E27FC236}">
                <a16:creationId xmlns:a16="http://schemas.microsoft.com/office/drawing/2014/main" id="{E980AEC7-D031-4BEC-82AE-B6E9C8FCFA4E}"/>
              </a:ext>
            </a:extLst>
          </p:cNvPr>
          <p:cNvSpPr/>
          <p:nvPr/>
        </p:nvSpPr>
        <p:spPr>
          <a:xfrm>
            <a:off x="3830239" y="2227438"/>
            <a:ext cx="596929" cy="584775"/>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11" name="テキスト ボックス 4">
            <a:extLst>
              <a:ext uri="{FF2B5EF4-FFF2-40B4-BE49-F238E27FC236}">
                <a16:creationId xmlns:a16="http://schemas.microsoft.com/office/drawing/2014/main" id="{2425B05E-5A32-4CA1-B0AB-78A1D84899B4}"/>
              </a:ext>
            </a:extLst>
          </p:cNvPr>
          <p:cNvSpPr txBox="1"/>
          <p:nvPr/>
        </p:nvSpPr>
        <p:spPr>
          <a:xfrm>
            <a:off x="805522" y="2230444"/>
            <a:ext cx="2815571" cy="646331"/>
          </a:xfrm>
          <a:prstGeom prst="rect">
            <a:avLst/>
          </a:prstGeom>
          <a:noFill/>
        </p:spPr>
        <p:txBody>
          <a:bodyPr wrap="square" lIns="91440" tIns="45720" rIns="91440" bIns="4572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r>
              <a:rPr lang="en-US" altLang="ja-JP" b="1" kern="100" dirty="0">
                <a:latin typeface="BIZ UDゴシック" panose="020B0400000000000000" pitchFamily="49" charset="-128"/>
                <a:ea typeface="BIZ UDゴシック" panose="020B0400000000000000" pitchFamily="49" charset="-128"/>
                <a:cs typeface="Calibri"/>
              </a:rPr>
              <a:t>Siri</a:t>
            </a:r>
            <a:r>
              <a:rPr lang="ja-JP" altLang="en-US" b="1" kern="100" dirty="0">
                <a:latin typeface="BIZ UDゴシック" panose="020B0400000000000000" pitchFamily="49" charset="-128"/>
                <a:ea typeface="BIZ UDゴシック" panose="020B0400000000000000" pitchFamily="49" charset="-128"/>
                <a:cs typeface="Calibri"/>
              </a:rPr>
              <a:t>を起動して</a:t>
            </a:r>
            <a:r>
              <a:rPr lang="en-US" altLang="ja-JP" b="1" kern="100" dirty="0">
                <a:latin typeface="BIZ UDゴシック" panose="020B0400000000000000" pitchFamily="49" charset="-128"/>
                <a:ea typeface="BIZ UDゴシック" panose="020B0400000000000000" pitchFamily="49" charset="-128"/>
                <a:cs typeface="Calibri"/>
              </a:rPr>
              <a:t>｢</a:t>
            </a:r>
            <a:r>
              <a:rPr lang="ja-JP" altLang="en-US" b="1" kern="100" dirty="0">
                <a:latin typeface="BIZ UDゴシック" panose="020B0400000000000000" pitchFamily="49" charset="-128"/>
                <a:ea typeface="BIZ UDゴシック" panose="020B0400000000000000" pitchFamily="49" charset="-128"/>
                <a:cs typeface="Calibri"/>
              </a:rPr>
              <a:t>ラジコ</a:t>
            </a:r>
            <a:r>
              <a:rPr lang="ja-JP" b="1" kern="100" dirty="0">
                <a:latin typeface="BIZ UDゴシック" panose="020B0400000000000000" pitchFamily="49" charset="-128"/>
                <a:ea typeface="BIZ UDゴシック" panose="020B0400000000000000" pitchFamily="49" charset="-128"/>
                <a:cs typeface="Calibri"/>
              </a:rPr>
              <a:t>を開いて｣と声を</a:t>
            </a:r>
            <a:r>
              <a:rPr lang="ja-JP" altLang="en-US" b="1" kern="100" dirty="0">
                <a:latin typeface="BIZ UDゴシック" panose="020B0400000000000000" pitchFamily="49" charset="-128"/>
                <a:ea typeface="BIZ UDゴシック" panose="020B0400000000000000" pitchFamily="49" charset="-128"/>
                <a:cs typeface="Calibri"/>
              </a:rPr>
              <a:t>か</a:t>
            </a:r>
            <a:r>
              <a:rPr lang="ja-JP" b="1" kern="100" dirty="0">
                <a:latin typeface="BIZ UDゴシック" panose="020B0400000000000000" pitchFamily="49" charset="-128"/>
                <a:ea typeface="BIZ UDゴシック" panose="020B0400000000000000" pitchFamily="49" charset="-128"/>
                <a:cs typeface="Calibri"/>
              </a:rPr>
              <a:t>けます。</a:t>
            </a:r>
            <a:endParaRPr lang="ja-JP" kern="100" dirty="0">
              <a:latin typeface="BIZ UDゴシック" panose="020B0400000000000000" pitchFamily="49" charset="-128"/>
              <a:ea typeface="BIZ UDゴシック" panose="020B0400000000000000" pitchFamily="49" charset="-128"/>
              <a:cs typeface="Calibri"/>
            </a:endParaRPr>
          </a:p>
        </p:txBody>
      </p:sp>
      <p:sp>
        <p:nvSpPr>
          <p:cNvPr id="14" name="テキスト ボックス 13">
            <a:extLst>
              <a:ext uri="{FF2B5EF4-FFF2-40B4-BE49-F238E27FC236}">
                <a16:creationId xmlns:a16="http://schemas.microsoft.com/office/drawing/2014/main" id="{53FE4164-052A-4EC6-96F0-DB858F5DB413}"/>
              </a:ext>
            </a:extLst>
          </p:cNvPr>
          <p:cNvSpPr txBox="1"/>
          <p:nvPr/>
        </p:nvSpPr>
        <p:spPr>
          <a:xfrm>
            <a:off x="436607" y="1480745"/>
            <a:ext cx="9820186" cy="776348"/>
          </a:xfrm>
          <a:prstGeom prst="rect">
            <a:avLst/>
          </a:prstGeom>
          <a:solidFill>
            <a:srgbClr val="FFFF99"/>
          </a:solidFill>
          <a:ln w="31750">
            <a:solidFill>
              <a:schemeClr val="tx1"/>
            </a:solidFill>
            <a:prstDash val="solid"/>
          </a:ln>
        </p:spPr>
        <p:txBody>
          <a:bodyPr wrap="square" lIns="91440" tIns="72000" rIns="91440" bIns="7200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spcBef>
                <a:spcPts val="600"/>
              </a:spcBef>
            </a:pPr>
            <a:r>
              <a:rPr lang="ja-JP" altLang="en-US" b="1" kern="100" dirty="0">
                <a:latin typeface="BIZ UDゴシック" panose="020B0400000000000000" pitchFamily="49" charset="-128"/>
                <a:ea typeface="BIZ UDゴシック" panose="020B0400000000000000" pitchFamily="49" charset="-128"/>
                <a:cs typeface="Times New Roman"/>
              </a:rPr>
              <a:t>iPhoneでラジオのインターネット放送を楽しむこと</a:t>
            </a:r>
            <a:r>
              <a:rPr lang="ja-JP" altLang="en-US" b="1" kern="100">
                <a:latin typeface="BIZ UDゴシック" panose="020B0400000000000000" pitchFamily="49" charset="-128"/>
                <a:ea typeface="BIZ UDゴシック" panose="020B0400000000000000" pitchFamily="49" charset="-128"/>
                <a:cs typeface="Times New Roman"/>
              </a:rPr>
              <a:t>ができるアプリです。</a:t>
            </a:r>
            <a:r>
              <a:rPr lang="ja-JP" altLang="en-US" b="1" kern="100" dirty="0">
                <a:latin typeface="BIZ UDゴシック" panose="020B0400000000000000" pitchFamily="49" charset="-128"/>
                <a:ea typeface="BIZ UDゴシック" panose="020B0400000000000000" pitchFamily="49" charset="-128"/>
                <a:cs typeface="Times New Roman"/>
              </a:rPr>
              <a:t>　　　　　　　　</a:t>
            </a:r>
            <a:endParaRPr lang="en-US" altLang="ja-JP" b="1" kern="100" dirty="0">
              <a:latin typeface="BIZ UDゴシック" panose="020B0400000000000000" pitchFamily="49" charset="-128"/>
              <a:ea typeface="BIZ UDゴシック" panose="020B0400000000000000" pitchFamily="49" charset="-128"/>
              <a:cs typeface="Times New Roman"/>
            </a:endParaRPr>
          </a:p>
          <a:p>
            <a:pPr algn="just">
              <a:spcBef>
                <a:spcPts val="600"/>
              </a:spcBef>
            </a:pPr>
            <a:r>
              <a:rPr lang="ja-JP" altLang="en-US" b="1" kern="100" dirty="0">
                <a:latin typeface="BIZ UDゴシック" panose="020B0400000000000000" pitchFamily="49" charset="-128"/>
                <a:ea typeface="BIZ UDゴシック" panose="020B0400000000000000" pitchFamily="49" charset="-128"/>
                <a:cs typeface="Times New Roman"/>
              </a:rPr>
              <a:t>電波状況に左右されずクリアな音声で聞くことが可能です。</a:t>
            </a:r>
          </a:p>
        </p:txBody>
      </p:sp>
      <p:sp>
        <p:nvSpPr>
          <p:cNvPr id="54" name="矢印: 右 53">
            <a:extLst>
              <a:ext uri="{FF2B5EF4-FFF2-40B4-BE49-F238E27FC236}">
                <a16:creationId xmlns:a16="http://schemas.microsoft.com/office/drawing/2014/main" id="{9628B72B-C9AC-42C3-9A29-F9FA6766EBAD}"/>
              </a:ext>
            </a:extLst>
          </p:cNvPr>
          <p:cNvSpPr/>
          <p:nvPr/>
        </p:nvSpPr>
        <p:spPr>
          <a:xfrm>
            <a:off x="2613774" y="4935622"/>
            <a:ext cx="648934"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41" name="テキスト ボックス 2">
            <a:extLst>
              <a:ext uri="{FF2B5EF4-FFF2-40B4-BE49-F238E27FC236}">
                <a16:creationId xmlns:a16="http://schemas.microsoft.com/office/drawing/2014/main" id="{82DC8B48-7A07-4CA6-912E-71E0F54418EB}"/>
              </a:ext>
            </a:extLst>
          </p:cNvPr>
          <p:cNvSpPr txBox="1"/>
          <p:nvPr/>
        </p:nvSpPr>
        <p:spPr>
          <a:xfrm>
            <a:off x="7134145" y="2212047"/>
            <a:ext cx="2730990" cy="1200329"/>
          </a:xfrm>
          <a:prstGeom prst="rect">
            <a:avLst/>
          </a:prstGeom>
          <a:noFill/>
        </p:spPr>
        <p:txBody>
          <a:bodyPr wrap="square" lIns="91440" tIns="45720" rIns="91440" bIns="45720" rtlCol="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r>
              <a:rPr lang="ja-JP" altLang="en-US" b="1" kern="100" dirty="0">
                <a:latin typeface="BIZ UDゴシック" panose="020B0400000000000000" pitchFamily="49" charset="-128"/>
                <a:ea typeface="BIZ UDゴシック" panose="020B0400000000000000" pitchFamily="49" charset="-128"/>
                <a:cs typeface="Times New Roman"/>
              </a:rPr>
              <a:t>自動でラジオが流れ出します。再生を停止したい場合は２本指でダブルタップします。</a:t>
            </a:r>
          </a:p>
        </p:txBody>
      </p:sp>
      <p:sp>
        <p:nvSpPr>
          <p:cNvPr id="42" name="正方形/長方形 41">
            <a:extLst>
              <a:ext uri="{FF2B5EF4-FFF2-40B4-BE49-F238E27FC236}">
                <a16:creationId xmlns:a16="http://schemas.microsoft.com/office/drawing/2014/main" id="{022D4750-EDBD-4A79-959C-9479A3F200A9}"/>
              </a:ext>
            </a:extLst>
          </p:cNvPr>
          <p:cNvSpPr/>
          <p:nvPr/>
        </p:nvSpPr>
        <p:spPr>
          <a:xfrm>
            <a:off x="6663916" y="2227437"/>
            <a:ext cx="596929" cy="584775"/>
          </a:xfrm>
          <a:prstGeom prst="rect">
            <a:avLst/>
          </a:prstGeom>
        </p:spPr>
        <p:txBody>
          <a:bodyPr wrap="square" lIns="91440" tIns="45720" rIns="91440" bIns="4572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❸</a:t>
            </a:r>
          </a:p>
        </p:txBody>
      </p:sp>
      <p:sp>
        <p:nvSpPr>
          <p:cNvPr id="13" name="テキスト ボックス 6">
            <a:extLst>
              <a:ext uri="{FF2B5EF4-FFF2-40B4-BE49-F238E27FC236}">
                <a16:creationId xmlns:a16="http://schemas.microsoft.com/office/drawing/2014/main" id="{67F9101B-4937-4B98-BFB5-91971D24AF9F}"/>
              </a:ext>
            </a:extLst>
          </p:cNvPr>
          <p:cNvSpPr txBox="1"/>
          <p:nvPr/>
        </p:nvSpPr>
        <p:spPr>
          <a:xfrm>
            <a:off x="4987681" y="5061939"/>
            <a:ext cx="1883019" cy="1815882"/>
          </a:xfrm>
          <a:prstGeom prst="rect">
            <a:avLst/>
          </a:prstGeom>
          <a:solidFill>
            <a:schemeClr val="bg1"/>
          </a:solidFill>
          <a:ln>
            <a:solidFill>
              <a:schemeClr val="tx1"/>
            </a:solidFill>
          </a:ln>
        </p:spPr>
        <p:txBody>
          <a:bodyPr wrap="square" lIns="91440" tIns="45720" rIns="91440" bIns="45720" rtlCol="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r>
              <a:rPr lang="ja-JP" altLang="en-US" sz="1400" b="1" kern="100" dirty="0">
                <a:latin typeface="BIZ UDゴシック" panose="020B0400000000000000" pitchFamily="49" charset="-128"/>
                <a:ea typeface="BIZ UDゴシック" panose="020B0400000000000000" pitchFamily="49" charset="-128"/>
                <a:cs typeface="Times New Roman"/>
              </a:rPr>
              <a:t>　ラジコでは一部、左右のスワイプだけでは移動できない箇所があるため、ローターをコンテナに切り替えて、上下のスワイプを利用すると便利です。</a:t>
            </a:r>
          </a:p>
        </p:txBody>
      </p:sp>
      <p:sp>
        <p:nvSpPr>
          <p:cNvPr id="44" name="テキスト ボックス 6">
            <a:extLst>
              <a:ext uri="{FF2B5EF4-FFF2-40B4-BE49-F238E27FC236}">
                <a16:creationId xmlns:a16="http://schemas.microsoft.com/office/drawing/2014/main" id="{82C9B20F-E024-4046-B2B4-A7BB6B044F69}"/>
              </a:ext>
            </a:extLst>
          </p:cNvPr>
          <p:cNvSpPr txBox="1"/>
          <p:nvPr/>
        </p:nvSpPr>
        <p:spPr>
          <a:xfrm>
            <a:off x="8699869" y="4031304"/>
            <a:ext cx="1429473" cy="2308324"/>
          </a:xfrm>
          <a:prstGeom prst="rect">
            <a:avLst/>
          </a:prstGeom>
          <a:solidFill>
            <a:schemeClr val="bg1"/>
          </a:solidFill>
          <a:ln>
            <a:noFill/>
          </a:ln>
        </p:spPr>
        <p:txBody>
          <a:bodyPr wrap="square" lIns="91440" tIns="45720" rIns="91440" bIns="45720" rtlCol="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r>
              <a:rPr lang="ja-JP" altLang="en-US" b="1" kern="100" dirty="0">
                <a:latin typeface="BIZ UDゴシック" panose="020B0400000000000000" pitchFamily="49" charset="-128"/>
                <a:ea typeface="BIZ UDゴシック" panose="020B0400000000000000" pitchFamily="49" charset="-128"/>
                <a:cs typeface="Times New Roman"/>
              </a:rPr>
              <a:t>番組選択画面に戻りたい場合は、画面左上の戻るボタンをダブルタップします。</a:t>
            </a:r>
          </a:p>
        </p:txBody>
      </p:sp>
      <p:sp>
        <p:nvSpPr>
          <p:cNvPr id="18" name="四角形: 角を丸くする 17">
            <a:extLst>
              <a:ext uri="{FF2B5EF4-FFF2-40B4-BE49-F238E27FC236}">
                <a16:creationId xmlns:a16="http://schemas.microsoft.com/office/drawing/2014/main" id="{65497016-A10F-D09A-0578-9E0366558E78}"/>
              </a:ext>
            </a:extLst>
          </p:cNvPr>
          <p:cNvSpPr/>
          <p:nvPr/>
        </p:nvSpPr>
        <p:spPr>
          <a:xfrm>
            <a:off x="828265" y="2919197"/>
            <a:ext cx="2613435" cy="691453"/>
          </a:xfrm>
          <a:prstGeom prst="roundRect">
            <a:avLst>
              <a:gd name="adj" fmla="val 26080"/>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tIns="36000" rtlCol="0" anchor="t" anchorCtr="0"/>
          <a:lstStyle/>
          <a:p>
            <a:pPr marL="0" marR="0">
              <a:spcBef>
                <a:spcPts val="0"/>
              </a:spcBef>
              <a:spcAft>
                <a:spcPts val="0"/>
              </a:spcAft>
            </a:pPr>
            <a:r>
              <a:rPr lang="ja-JP" altLang="en-US" sz="1600" b="1" dirty="0">
                <a:solidFill>
                  <a:srgbClr val="000000"/>
                </a:solidFill>
                <a:effectLst/>
                <a:latin typeface="BIZ UDゴシック" panose="020B0400000000000000" pitchFamily="49" charset="-128"/>
                <a:ea typeface="BIZ UDゴシック" panose="020B0400000000000000" pitchFamily="49" charset="-128"/>
              </a:rPr>
              <a:t>ホーム画面からジェスチャー操作でも開けます。</a:t>
            </a:r>
            <a:endParaRPr lang="ja-JP" altLang="en-US" sz="1600" b="1" dirty="0">
              <a:effectLst/>
              <a:latin typeface="BIZ UDゴシック" panose="020B0400000000000000" pitchFamily="49" charset="-128"/>
              <a:ea typeface="BIZ UDゴシック" panose="020B0400000000000000" pitchFamily="49" charset="-128"/>
            </a:endParaRPr>
          </a:p>
        </p:txBody>
      </p:sp>
      <p:sp>
        <p:nvSpPr>
          <p:cNvPr id="19" name="正方形/長方形 18">
            <a:extLst>
              <a:ext uri="{FF2B5EF4-FFF2-40B4-BE49-F238E27FC236}">
                <a16:creationId xmlns:a16="http://schemas.microsoft.com/office/drawing/2014/main" id="{91B1F302-889E-F9E3-5C7F-13F18467EFCB}"/>
              </a:ext>
            </a:extLst>
          </p:cNvPr>
          <p:cNvSpPr/>
          <p:nvPr/>
        </p:nvSpPr>
        <p:spPr>
          <a:xfrm>
            <a:off x="8681407" y="3500234"/>
            <a:ext cx="596929" cy="584775"/>
          </a:xfrm>
          <a:prstGeom prst="rect">
            <a:avLst/>
          </a:prstGeom>
        </p:spPr>
        <p:txBody>
          <a:bodyPr wrap="square" lIns="91440" tIns="45720" rIns="91440" bIns="4572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❹</a:t>
            </a:r>
          </a:p>
        </p:txBody>
      </p:sp>
      <p:sp>
        <p:nvSpPr>
          <p:cNvPr id="21" name="四角形: 角を丸くする 20">
            <a:extLst>
              <a:ext uri="{FF2B5EF4-FFF2-40B4-BE49-F238E27FC236}">
                <a16:creationId xmlns:a16="http://schemas.microsoft.com/office/drawing/2014/main" id="{C168E38F-B3A5-C016-338A-6B2802734FE0}"/>
              </a:ext>
            </a:extLst>
          </p:cNvPr>
          <p:cNvSpPr/>
          <p:nvPr/>
        </p:nvSpPr>
        <p:spPr>
          <a:xfrm>
            <a:off x="7104275" y="3887195"/>
            <a:ext cx="339805" cy="26465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782724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a:extLst>
              <a:ext uri="{FF2B5EF4-FFF2-40B4-BE49-F238E27FC236}">
                <a16:creationId xmlns:a16="http://schemas.microsoft.com/office/drawing/2014/main" id="{6A40F444-C875-A12F-B8B3-77C07F43796B}"/>
              </a:ext>
            </a:extLst>
          </p:cNvPr>
          <p:cNvPicPr>
            <a:picLocks noChangeAspect="1"/>
          </p:cNvPicPr>
          <p:nvPr/>
        </p:nvPicPr>
        <p:blipFill>
          <a:blip r:embed="rId3"/>
          <a:stretch>
            <a:fillRect/>
          </a:stretch>
        </p:blipFill>
        <p:spPr>
          <a:xfrm>
            <a:off x="7855433" y="3762355"/>
            <a:ext cx="1426588" cy="3097036"/>
          </a:xfrm>
          <a:prstGeom prst="rect">
            <a:avLst/>
          </a:prstGeom>
        </p:spPr>
      </p:pic>
      <p:pic>
        <p:nvPicPr>
          <p:cNvPr id="19" name="図 18">
            <a:extLst>
              <a:ext uri="{FF2B5EF4-FFF2-40B4-BE49-F238E27FC236}">
                <a16:creationId xmlns:a16="http://schemas.microsoft.com/office/drawing/2014/main" id="{941393B9-7E12-E042-DFB9-3D0E51A9D403}"/>
              </a:ext>
            </a:extLst>
          </p:cNvPr>
          <p:cNvPicPr>
            <a:picLocks noChangeAspect="1"/>
          </p:cNvPicPr>
          <p:nvPr/>
        </p:nvPicPr>
        <p:blipFill>
          <a:blip r:embed="rId4"/>
          <a:stretch>
            <a:fillRect/>
          </a:stretch>
        </p:blipFill>
        <p:spPr>
          <a:xfrm>
            <a:off x="4423223" y="3756193"/>
            <a:ext cx="1432684" cy="3097036"/>
          </a:xfrm>
          <a:prstGeom prst="rect">
            <a:avLst/>
          </a:prstGeom>
        </p:spPr>
      </p:pic>
      <p:pic>
        <p:nvPicPr>
          <p:cNvPr id="18" name="図 17">
            <a:extLst>
              <a:ext uri="{FF2B5EF4-FFF2-40B4-BE49-F238E27FC236}">
                <a16:creationId xmlns:a16="http://schemas.microsoft.com/office/drawing/2014/main" id="{F92E79D8-33B5-B7A2-66BB-FA045AFE9CCB}"/>
              </a:ext>
            </a:extLst>
          </p:cNvPr>
          <p:cNvPicPr>
            <a:picLocks noChangeAspect="1"/>
          </p:cNvPicPr>
          <p:nvPr/>
        </p:nvPicPr>
        <p:blipFill>
          <a:blip r:embed="rId5"/>
          <a:stretch>
            <a:fillRect/>
          </a:stretch>
        </p:blipFill>
        <p:spPr>
          <a:xfrm>
            <a:off x="1295314" y="3756193"/>
            <a:ext cx="1426588" cy="3097036"/>
          </a:xfrm>
          <a:prstGeom prst="rect">
            <a:avLst/>
          </a:prstGeom>
        </p:spPr>
      </p:pic>
      <p:sp>
        <p:nvSpPr>
          <p:cNvPr id="20" name="Title 1">
            <a:extLst>
              <a:ext uri="{FF2B5EF4-FFF2-40B4-BE49-F238E27FC236}">
                <a16:creationId xmlns:a16="http://schemas.microsoft.com/office/drawing/2014/main" id="{8201C0A3-7EEA-446C-A30E-6E0B2B5B182E}"/>
              </a:ext>
            </a:extLst>
          </p:cNvPr>
          <p:cNvSpPr txBox="1">
            <a:spLocks/>
          </p:cNvSpPr>
          <p:nvPr/>
        </p:nvSpPr>
        <p:spPr>
          <a:xfrm>
            <a:off x="881761" y="485583"/>
            <a:ext cx="951199" cy="710067"/>
          </a:xfrm>
          <a:prstGeom prst="rect">
            <a:avLst/>
          </a:prstGeom>
        </p:spPr>
        <p:txBody>
          <a:bodyPr vert="horz" wrap="none" lIns="90000" tIns="46800" rIns="90000" bIns="4680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lnSpc>
                <a:spcPct val="100000"/>
              </a:lnSpc>
            </a:pPr>
            <a:r>
              <a:rPr lang="en-US" altLang="ja-JP" sz="4000" dirty="0">
                <a:latin typeface="BIZ UDゴシック" panose="020B0400000000000000" pitchFamily="49" charset="-128"/>
                <a:ea typeface="BIZ UDゴシック" panose="020B0400000000000000" pitchFamily="49" charset="-128"/>
              </a:rPr>
              <a:t>2-C</a:t>
            </a:r>
            <a:endParaRPr lang="ja-JP" altLang="en-US" sz="4000" dirty="0">
              <a:latin typeface="BIZ UDゴシック" panose="020B0400000000000000" pitchFamily="49" charset="-128"/>
              <a:ea typeface="BIZ UDゴシック" panose="020B0400000000000000" pitchFamily="49" charset="-128"/>
            </a:endParaRPr>
          </a:p>
        </p:txBody>
      </p:sp>
      <p:sp>
        <p:nvSpPr>
          <p:cNvPr id="9" name="タイトル 9">
            <a:extLst>
              <a:ext uri="{FF2B5EF4-FFF2-40B4-BE49-F238E27FC236}">
                <a16:creationId xmlns:a16="http://schemas.microsoft.com/office/drawing/2014/main" id="{DEDD82A0-1720-4E98-8A00-7B76186E6E07}"/>
              </a:ext>
            </a:extLst>
          </p:cNvPr>
          <p:cNvSpPr txBox="1">
            <a:spLocks/>
          </p:cNvSpPr>
          <p:nvPr/>
        </p:nvSpPr>
        <p:spPr>
          <a:xfrm>
            <a:off x="2546326" y="352784"/>
            <a:ext cx="4719241" cy="984885"/>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lang="ja-JP" altLang="en-US" sz="3200" kern="0" dirty="0">
                <a:latin typeface="BIZ UDゴシック" panose="020B0400000000000000" pitchFamily="49" charset="-128"/>
                <a:ea typeface="BIZ UDゴシック" panose="020B0400000000000000" pitchFamily="49" charset="-128"/>
              </a:rPr>
              <a:t>便利なアプリ</a:t>
            </a:r>
          </a:p>
          <a:p>
            <a:r>
              <a:rPr lang="ja-JP" altLang="en-US" sz="3200" kern="0" dirty="0">
                <a:latin typeface="BIZ UDゴシック" panose="020B0400000000000000" pitchFamily="49" charset="-128"/>
                <a:ea typeface="BIZ UDゴシック" panose="020B0400000000000000" pitchFamily="49" charset="-128"/>
              </a:rPr>
              <a:t>Podcast</a:t>
            </a:r>
            <a:r>
              <a:rPr lang="en-US" altLang="ja-JP" sz="3200" kern="0" dirty="0">
                <a:latin typeface="BIZ UDゴシック" panose="020B0400000000000000" pitchFamily="49" charset="-128"/>
                <a:ea typeface="BIZ UDゴシック" panose="020B0400000000000000" pitchFamily="49" charset="-128"/>
              </a:rPr>
              <a:t>(</a:t>
            </a:r>
            <a:r>
              <a:rPr lang="ja-JP" altLang="en-US" sz="3200" kern="0" dirty="0">
                <a:latin typeface="BIZ UDゴシック" panose="020B0400000000000000" pitchFamily="49" charset="-128"/>
                <a:ea typeface="BIZ UDゴシック" panose="020B0400000000000000" pitchFamily="49" charset="-128"/>
              </a:rPr>
              <a:t>ポッドキャスト</a:t>
            </a:r>
            <a:r>
              <a:rPr lang="en-US" altLang="ja-JP" sz="3200" kern="0" dirty="0">
                <a:latin typeface="BIZ UDゴシック" panose="020B0400000000000000" pitchFamily="49" charset="-128"/>
                <a:ea typeface="BIZ UDゴシック" panose="020B0400000000000000" pitchFamily="49" charset="-128"/>
              </a:rPr>
              <a:t>)</a:t>
            </a:r>
            <a:endParaRPr lang="ja-JP" altLang="en-US" sz="3200" kern="0" dirty="0">
              <a:latin typeface="BIZ UDゴシック" panose="020B0400000000000000" pitchFamily="49" charset="-128"/>
              <a:ea typeface="BIZ UDゴシック" panose="020B0400000000000000" pitchFamily="49" charset="-128"/>
            </a:endParaRPr>
          </a:p>
        </p:txBody>
      </p:sp>
      <p:sp>
        <p:nvSpPr>
          <p:cNvPr id="4" name="正方形/長方形 3">
            <a:extLst>
              <a:ext uri="{FF2B5EF4-FFF2-40B4-BE49-F238E27FC236}">
                <a16:creationId xmlns:a16="http://schemas.microsoft.com/office/drawing/2014/main" id="{788B21B7-79A6-4806-BA44-1CB0A2FBFB75}"/>
              </a:ext>
            </a:extLst>
          </p:cNvPr>
          <p:cNvSpPr/>
          <p:nvPr/>
        </p:nvSpPr>
        <p:spPr>
          <a:xfrm>
            <a:off x="331166" y="2350806"/>
            <a:ext cx="550595" cy="584775"/>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❶</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6" name="テキスト ボックス 2">
            <a:extLst>
              <a:ext uri="{FF2B5EF4-FFF2-40B4-BE49-F238E27FC236}">
                <a16:creationId xmlns:a16="http://schemas.microsoft.com/office/drawing/2014/main" id="{A9FEA936-F2D7-488A-A82A-5B6E1DA43746}"/>
              </a:ext>
            </a:extLst>
          </p:cNvPr>
          <p:cNvSpPr txBox="1"/>
          <p:nvPr/>
        </p:nvSpPr>
        <p:spPr>
          <a:xfrm>
            <a:off x="4028722" y="2239135"/>
            <a:ext cx="2555955" cy="1200329"/>
          </a:xfrm>
          <a:prstGeom prst="rect">
            <a:avLst/>
          </a:prstGeom>
          <a:noFill/>
        </p:spPr>
        <p:txBody>
          <a:bodyPr wrap="square" lIns="91440" tIns="45720" rIns="91440" bIns="45720" rtlCol="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r>
              <a:rPr lang="ja-JP" altLang="en-US" b="1" kern="100" dirty="0">
                <a:latin typeface="BIZ UDゴシック" panose="020B0400000000000000" pitchFamily="49" charset="-128"/>
                <a:ea typeface="BIZ UDゴシック" panose="020B0400000000000000" pitchFamily="49" charset="-128"/>
                <a:cs typeface="Times New Roman"/>
              </a:rPr>
              <a:t>すぐに再生が始まります。再生を停止する場合は、画面上を２本指でダブルタップします。</a:t>
            </a:r>
          </a:p>
        </p:txBody>
      </p:sp>
      <p:sp>
        <p:nvSpPr>
          <p:cNvPr id="8" name="正方形/長方形 7">
            <a:extLst>
              <a:ext uri="{FF2B5EF4-FFF2-40B4-BE49-F238E27FC236}">
                <a16:creationId xmlns:a16="http://schemas.microsoft.com/office/drawing/2014/main" id="{E980AEC7-D031-4BEC-82AE-B6E9C8FCFA4E}"/>
              </a:ext>
            </a:extLst>
          </p:cNvPr>
          <p:cNvSpPr/>
          <p:nvPr/>
        </p:nvSpPr>
        <p:spPr>
          <a:xfrm>
            <a:off x="3517900" y="2350806"/>
            <a:ext cx="596929" cy="584775"/>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11" name="テキスト ボックス 4">
            <a:extLst>
              <a:ext uri="{FF2B5EF4-FFF2-40B4-BE49-F238E27FC236}">
                <a16:creationId xmlns:a16="http://schemas.microsoft.com/office/drawing/2014/main" id="{2425B05E-5A32-4CA1-B0AB-78A1D84899B4}"/>
              </a:ext>
            </a:extLst>
          </p:cNvPr>
          <p:cNvSpPr txBox="1"/>
          <p:nvPr/>
        </p:nvSpPr>
        <p:spPr>
          <a:xfrm>
            <a:off x="840274" y="2243441"/>
            <a:ext cx="2355292" cy="1477328"/>
          </a:xfrm>
          <a:prstGeom prst="rect">
            <a:avLst/>
          </a:prstGeom>
          <a:noFill/>
        </p:spPr>
        <p:txBody>
          <a:bodyPr wrap="square" lIns="91440" tIns="45720" rIns="91440" bIns="4572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r>
              <a:rPr lang="ja-JP" altLang="en-US" b="1" kern="100" dirty="0">
                <a:latin typeface="BIZ UDゴシック" panose="020B0400000000000000" pitchFamily="49" charset="-128"/>
                <a:ea typeface="BIZ UDゴシック" panose="020B0400000000000000" pitchFamily="49" charset="-128"/>
                <a:cs typeface="Times New Roman"/>
              </a:rPr>
              <a:t>番組名が分かる場合は</a:t>
            </a:r>
            <a:r>
              <a:rPr lang="en-US" altLang="ja-JP" b="1" kern="100" dirty="0">
                <a:latin typeface="BIZ UDゴシック" panose="020B0400000000000000" pitchFamily="49" charset="-128"/>
                <a:ea typeface="BIZ UDゴシック" panose="020B0400000000000000" pitchFamily="49" charset="-128"/>
                <a:cs typeface="Times New Roman"/>
              </a:rPr>
              <a:t>Siri</a:t>
            </a:r>
            <a:r>
              <a:rPr lang="ja-JP" altLang="en-US" b="1" kern="100" dirty="0">
                <a:latin typeface="BIZ UDゴシック" panose="020B0400000000000000" pitchFamily="49" charset="-128"/>
                <a:ea typeface="BIZ UDゴシック" panose="020B0400000000000000" pitchFamily="49" charset="-128"/>
                <a:cs typeface="Times New Roman"/>
              </a:rPr>
              <a:t>を起動して</a:t>
            </a:r>
            <a:r>
              <a:rPr lang="ja-JP" b="1" kern="100" dirty="0">
                <a:latin typeface="BIZ UDゴシック" panose="020B0400000000000000" pitchFamily="49" charset="-128"/>
                <a:ea typeface="BIZ UDゴシック" panose="020B0400000000000000" pitchFamily="49" charset="-128"/>
                <a:cs typeface="Calibri"/>
              </a:rPr>
              <a:t>｢</a:t>
            </a:r>
            <a:r>
              <a:rPr lang="en-US" altLang="ja-JP" b="1" kern="100" dirty="0">
                <a:latin typeface="BIZ UDゴシック" panose="020B0400000000000000" pitchFamily="49" charset="-128"/>
                <a:ea typeface="BIZ UDゴシック" panose="020B0400000000000000" pitchFamily="49" charset="-128"/>
                <a:cs typeface="Calibri"/>
              </a:rPr>
              <a:t>Podcast</a:t>
            </a:r>
            <a:r>
              <a:rPr lang="ja-JP" b="1" kern="100" dirty="0">
                <a:latin typeface="BIZ UDゴシック" panose="020B0400000000000000" pitchFamily="49" charset="-128"/>
                <a:ea typeface="BIZ UDゴシック" panose="020B0400000000000000" pitchFamily="49" charset="-128"/>
                <a:cs typeface="Calibri"/>
              </a:rPr>
              <a:t>で</a:t>
            </a:r>
            <a:r>
              <a:rPr lang="en-US" altLang="ja-JP" b="1" kern="100" dirty="0">
                <a:latin typeface="BIZ UDゴシック" panose="020B0400000000000000" pitchFamily="49" charset="-128"/>
                <a:ea typeface="BIZ UDゴシック" panose="020B0400000000000000" pitchFamily="49" charset="-128"/>
                <a:cs typeface="Calibri"/>
              </a:rPr>
              <a:t>NHK</a:t>
            </a:r>
            <a:r>
              <a:rPr lang="ja-JP" altLang="en-US" b="1" kern="100" dirty="0">
                <a:latin typeface="BIZ UDゴシック" panose="020B0400000000000000" pitchFamily="49" charset="-128"/>
                <a:ea typeface="BIZ UDゴシック" panose="020B0400000000000000" pitchFamily="49" charset="-128"/>
                <a:cs typeface="Calibri"/>
              </a:rPr>
              <a:t>ラジオニュースを流して</a:t>
            </a:r>
            <a:r>
              <a:rPr lang="ja-JP" b="1" kern="100" dirty="0">
                <a:latin typeface="BIZ UDゴシック" panose="020B0400000000000000" pitchFamily="49" charset="-128"/>
                <a:ea typeface="BIZ UDゴシック" panose="020B0400000000000000" pitchFamily="49" charset="-128"/>
                <a:cs typeface="Calibri"/>
              </a:rPr>
              <a:t>｣のように</a:t>
            </a:r>
            <a:r>
              <a:rPr lang="ja-JP" altLang="en-US" b="1" kern="100" dirty="0">
                <a:latin typeface="BIZ UDゴシック" panose="020B0400000000000000" pitchFamily="49" charset="-128"/>
                <a:ea typeface="BIZ UDゴシック" panose="020B0400000000000000" pitchFamily="49" charset="-128"/>
                <a:cs typeface="Calibri"/>
              </a:rPr>
              <a:t>声をかけます</a:t>
            </a:r>
            <a:r>
              <a:rPr lang="ja-JP" altLang="en-US" b="1" kern="100" dirty="0">
                <a:latin typeface="BIZ UDゴシック" panose="020B0400000000000000" pitchFamily="49" charset="-128"/>
                <a:ea typeface="BIZ UDゴシック" panose="020B0400000000000000" pitchFamily="49" charset="-128"/>
                <a:cs typeface="Times New Roman"/>
              </a:rPr>
              <a:t>。</a:t>
            </a:r>
            <a:endParaRPr lang="ja-JP" altLang="en-US" b="1" kern="100" dirty="0">
              <a:effectLst/>
              <a:latin typeface="BIZ UDゴシック" panose="020B0400000000000000" pitchFamily="49" charset="-128"/>
              <a:ea typeface="BIZ UDゴシック" panose="020B0400000000000000" pitchFamily="49" charset="-128"/>
              <a:cs typeface="Times New Roman"/>
            </a:endParaRPr>
          </a:p>
        </p:txBody>
      </p:sp>
      <p:sp>
        <p:nvSpPr>
          <p:cNvPr id="12" name="正方形/長方形 11">
            <a:extLst>
              <a:ext uri="{FF2B5EF4-FFF2-40B4-BE49-F238E27FC236}">
                <a16:creationId xmlns:a16="http://schemas.microsoft.com/office/drawing/2014/main" id="{944A17F3-4298-4ACD-B451-9FA77E1C9318}"/>
              </a:ext>
            </a:extLst>
          </p:cNvPr>
          <p:cNvSpPr/>
          <p:nvPr/>
        </p:nvSpPr>
        <p:spPr>
          <a:xfrm>
            <a:off x="6809065" y="2350806"/>
            <a:ext cx="595035" cy="584775"/>
          </a:xfrm>
          <a:prstGeom prst="rect">
            <a:avLst/>
          </a:prstGeom>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❸</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13" name="テキスト ボックス 6">
            <a:extLst>
              <a:ext uri="{FF2B5EF4-FFF2-40B4-BE49-F238E27FC236}">
                <a16:creationId xmlns:a16="http://schemas.microsoft.com/office/drawing/2014/main" id="{94BAAC7D-20FD-42B1-91C5-8E715A9310CB}"/>
              </a:ext>
            </a:extLst>
          </p:cNvPr>
          <p:cNvSpPr txBox="1"/>
          <p:nvPr/>
        </p:nvSpPr>
        <p:spPr>
          <a:xfrm>
            <a:off x="7341767" y="2237085"/>
            <a:ext cx="2729333" cy="923330"/>
          </a:xfrm>
          <a:prstGeom prst="rect">
            <a:avLst/>
          </a:prstGeom>
          <a:noFill/>
        </p:spPr>
        <p:txBody>
          <a:bodyPr wrap="square" lIns="91440" tIns="45720" rIns="91440" bIns="45720" rtlCol="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r>
              <a:rPr lang="ja-JP" altLang="en-US" b="1" kern="100" dirty="0">
                <a:latin typeface="BIZ UDゴシック" panose="020B0400000000000000" pitchFamily="49" charset="-128"/>
                <a:ea typeface="BIZ UDゴシック" panose="020B0400000000000000" pitchFamily="49" charset="-128"/>
                <a:cs typeface="Times New Roman"/>
              </a:rPr>
              <a:t>完全に終了するには、アップスイッチャーから終了を行います。</a:t>
            </a:r>
          </a:p>
        </p:txBody>
      </p:sp>
      <p:sp>
        <p:nvSpPr>
          <p:cNvPr id="14" name="テキスト ボックス 13">
            <a:extLst>
              <a:ext uri="{FF2B5EF4-FFF2-40B4-BE49-F238E27FC236}">
                <a16:creationId xmlns:a16="http://schemas.microsoft.com/office/drawing/2014/main" id="{53FE4164-052A-4EC6-96F0-DB858F5DB413}"/>
              </a:ext>
            </a:extLst>
          </p:cNvPr>
          <p:cNvSpPr txBox="1"/>
          <p:nvPr/>
        </p:nvSpPr>
        <p:spPr>
          <a:xfrm>
            <a:off x="436607" y="1497404"/>
            <a:ext cx="9820186" cy="699404"/>
          </a:xfrm>
          <a:prstGeom prst="rect">
            <a:avLst/>
          </a:prstGeom>
          <a:solidFill>
            <a:srgbClr val="FFFF99"/>
          </a:solidFill>
          <a:ln w="31750">
            <a:solidFill>
              <a:schemeClr val="tx1"/>
            </a:solidFill>
            <a:prstDash val="solid"/>
          </a:ln>
        </p:spPr>
        <p:txBody>
          <a:bodyPr wrap="square" lIns="91440" tIns="72000" rIns="91440" bIns="7200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spcBef>
                <a:spcPts val="600"/>
              </a:spcBef>
            </a:pPr>
            <a:r>
              <a:rPr lang="en-US" altLang="ja-JP" b="1" kern="100" dirty="0">
                <a:latin typeface="BIZ UDゴシック" panose="020B0400000000000000" pitchFamily="49" charset="-128"/>
                <a:ea typeface="BIZ UDゴシック" panose="020B0400000000000000" pitchFamily="49" charset="-128"/>
                <a:cs typeface="Times New Roman"/>
              </a:rPr>
              <a:t>Podcast(</a:t>
            </a:r>
            <a:r>
              <a:rPr lang="ja-JP" altLang="en-US" b="1" kern="100" dirty="0">
                <a:latin typeface="BIZ UDゴシック" panose="020B0400000000000000" pitchFamily="49" charset="-128"/>
                <a:ea typeface="BIZ UDゴシック" panose="020B0400000000000000" pitchFamily="49" charset="-128"/>
                <a:cs typeface="Times New Roman"/>
              </a:rPr>
              <a:t>ポッドキャスト</a:t>
            </a:r>
            <a:r>
              <a:rPr lang="en-US" altLang="ja-JP" b="1" kern="100" dirty="0">
                <a:latin typeface="BIZ UDゴシック" panose="020B0400000000000000" pitchFamily="49" charset="-128"/>
                <a:ea typeface="BIZ UDゴシック" panose="020B0400000000000000" pitchFamily="49" charset="-128"/>
                <a:cs typeface="Times New Roman"/>
              </a:rPr>
              <a:t>)</a:t>
            </a:r>
            <a:r>
              <a:rPr lang="ja-JP" altLang="en-US" b="1" kern="100" dirty="0">
                <a:latin typeface="BIZ UDゴシック" panose="020B0400000000000000" pitchFamily="49" charset="-128"/>
                <a:ea typeface="BIZ UDゴシック" panose="020B0400000000000000" pitchFamily="49" charset="-128"/>
                <a:cs typeface="Times New Roman"/>
              </a:rPr>
              <a:t>は</a:t>
            </a:r>
            <a:r>
              <a:rPr lang="en-US" altLang="ja-JP" b="1" kern="100" dirty="0" err="1">
                <a:latin typeface="BIZ UDゴシック" panose="020B0400000000000000" pitchFamily="49" charset="-128"/>
                <a:ea typeface="BIZ UDゴシック" panose="020B0400000000000000" pitchFamily="49" charset="-128"/>
                <a:cs typeface="Times New Roman"/>
              </a:rPr>
              <a:t>初めからインストールされているアプリです</a:t>
            </a:r>
            <a:r>
              <a:rPr lang="ja-JP" altLang="en-US" b="1" kern="100" dirty="0">
                <a:latin typeface="BIZ UDゴシック" panose="020B0400000000000000" pitchFamily="49" charset="-128"/>
                <a:ea typeface="BIZ UDゴシック" panose="020B0400000000000000" pitchFamily="49" charset="-128"/>
                <a:cs typeface="Times New Roman"/>
              </a:rPr>
              <a:t>。</a:t>
            </a:r>
            <a:r>
              <a:rPr lang="en-US" altLang="ja-JP" b="1" kern="100" dirty="0" err="1">
                <a:latin typeface="BIZ UDゴシック" panose="020B0400000000000000" pitchFamily="49" charset="-128"/>
                <a:ea typeface="BIZ UDゴシック" panose="020B0400000000000000" pitchFamily="49" charset="-128"/>
                <a:cs typeface="Times New Roman"/>
              </a:rPr>
              <a:t>インターネットラジオや放送局のラジオ番組の録音放送などを聞くことが可能です</a:t>
            </a:r>
            <a:r>
              <a:rPr lang="en-US" altLang="ja-JP" b="1" kern="100" dirty="0">
                <a:latin typeface="BIZ UDゴシック" panose="020B0400000000000000" pitchFamily="49" charset="-128"/>
                <a:ea typeface="BIZ UDゴシック" panose="020B0400000000000000" pitchFamily="49" charset="-128"/>
                <a:cs typeface="Times New Roman"/>
              </a:rPr>
              <a:t>。</a:t>
            </a:r>
          </a:p>
        </p:txBody>
      </p:sp>
      <p:sp>
        <p:nvSpPr>
          <p:cNvPr id="54" name="矢印: 右 53">
            <a:extLst>
              <a:ext uri="{FF2B5EF4-FFF2-40B4-BE49-F238E27FC236}">
                <a16:creationId xmlns:a16="http://schemas.microsoft.com/office/drawing/2014/main" id="{9628B72B-C9AC-42C3-9A29-F9FA6766EBAD}"/>
              </a:ext>
            </a:extLst>
          </p:cNvPr>
          <p:cNvSpPr/>
          <p:nvPr/>
        </p:nvSpPr>
        <p:spPr>
          <a:xfrm>
            <a:off x="3308350" y="4682122"/>
            <a:ext cx="648934"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55" name="矢印: 右 54">
            <a:extLst>
              <a:ext uri="{FF2B5EF4-FFF2-40B4-BE49-F238E27FC236}">
                <a16:creationId xmlns:a16="http://schemas.microsoft.com/office/drawing/2014/main" id="{9628B72B-C9AC-42C3-9A29-F9FA6766EBAD}"/>
              </a:ext>
            </a:extLst>
          </p:cNvPr>
          <p:cNvSpPr/>
          <p:nvPr/>
        </p:nvSpPr>
        <p:spPr>
          <a:xfrm>
            <a:off x="6219444" y="4694062"/>
            <a:ext cx="648934"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7" name="テキスト ボックス 6">
            <a:extLst>
              <a:ext uri="{FF2B5EF4-FFF2-40B4-BE49-F238E27FC236}">
                <a16:creationId xmlns:a16="http://schemas.microsoft.com/office/drawing/2014/main" id="{74F83055-2EF8-44B6-855F-82FEDFA33BD3}"/>
              </a:ext>
            </a:extLst>
          </p:cNvPr>
          <p:cNvSpPr txBox="1"/>
          <p:nvPr/>
        </p:nvSpPr>
        <p:spPr>
          <a:xfrm>
            <a:off x="3489325" y="5716077"/>
            <a:ext cx="3298746" cy="738664"/>
          </a:xfrm>
          <a:prstGeom prst="rect">
            <a:avLst/>
          </a:prstGeom>
          <a:solidFill>
            <a:schemeClr val="bg1"/>
          </a:solidFill>
          <a:ln>
            <a:solidFill>
              <a:schemeClr val="tx1"/>
            </a:solidFill>
          </a:ln>
        </p:spPr>
        <p:txBody>
          <a:bodyPr wrap="square" lIns="91440" tIns="45720" rIns="91440" bIns="45720" rtlCol="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r>
              <a:rPr lang="ja-JP" altLang="en-US" sz="1400" b="1" kern="100" dirty="0">
                <a:latin typeface="BIZ UDゴシック" panose="020B0400000000000000" pitchFamily="49" charset="-128"/>
                <a:ea typeface="BIZ UDゴシック" panose="020B0400000000000000" pitchFamily="49" charset="-128"/>
                <a:cs typeface="Times New Roman"/>
              </a:rPr>
              <a:t>　SiriでPodcastの番組を再生した場合、アプリは開かずに、バックグラウンド再生用のプレイヤーが使用されます。</a:t>
            </a:r>
          </a:p>
        </p:txBody>
      </p:sp>
      <p:sp>
        <p:nvSpPr>
          <p:cNvPr id="39" name="テキスト ボックス 38">
            <a:extLst>
              <a:ext uri="{FF2B5EF4-FFF2-40B4-BE49-F238E27FC236}">
                <a16:creationId xmlns:a16="http://schemas.microsoft.com/office/drawing/2014/main" id="{83170518-4870-4873-AC0D-3DA1635EE659}"/>
              </a:ext>
            </a:extLst>
          </p:cNvPr>
          <p:cNvSpPr txBox="1"/>
          <p:nvPr/>
        </p:nvSpPr>
        <p:spPr>
          <a:xfrm>
            <a:off x="7015549" y="4592692"/>
            <a:ext cx="3109242" cy="2246769"/>
          </a:xfrm>
          <a:prstGeom prst="rect">
            <a:avLst/>
          </a:prstGeom>
          <a:solidFill>
            <a:schemeClr val="bg1"/>
          </a:solidFill>
          <a:ln>
            <a:solidFill>
              <a:schemeClr val="tx1"/>
            </a:solidFill>
          </a:ln>
        </p:spPr>
        <p:txBody>
          <a:bodyPr wrap="square" lIns="91440" tIns="45720" rIns="91440" bIns="45720" rtlCol="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r>
              <a:rPr lang="ja-JP" altLang="en-US" sz="1400" b="1" kern="100" dirty="0">
                <a:latin typeface="BIZ UDゴシック" panose="020B0400000000000000" pitchFamily="49" charset="-128"/>
                <a:ea typeface="BIZ UDゴシック" panose="020B0400000000000000" pitchFamily="49" charset="-128"/>
                <a:cs typeface="Times New Roman"/>
              </a:rPr>
              <a:t>　ホームボタンを押すことでバックグラウンド再生用のプレイヤーを画面から隠して再生や停止を行うことが可能ですが、プレイヤーが動いていたことを忘れて、ふとしたタイミングで再生されてしまう場合があるため注意が必要です。</a:t>
            </a:r>
            <a:r>
              <a:rPr lang="en-US" altLang="ja-JP" sz="1400" b="1" kern="100" dirty="0">
                <a:latin typeface="BIZ UDゴシック" panose="020B0400000000000000" pitchFamily="49" charset="-128"/>
                <a:ea typeface="BIZ UDゴシック" panose="020B0400000000000000" pitchFamily="49" charset="-128"/>
                <a:cs typeface="Times New Roman"/>
              </a:rPr>
              <a:t>Podcast</a:t>
            </a:r>
            <a:r>
              <a:rPr lang="ja-JP" altLang="en-US" sz="1400" b="1" kern="100" dirty="0">
                <a:latin typeface="BIZ UDゴシック" panose="020B0400000000000000" pitchFamily="49" charset="-128"/>
                <a:ea typeface="BIZ UDゴシック" panose="020B0400000000000000" pitchFamily="49" charset="-128"/>
                <a:cs typeface="Times New Roman"/>
              </a:rPr>
              <a:t>アプリを１度起動して、アップスイッチャーから終了していればこういったことは起こりません。</a:t>
            </a:r>
          </a:p>
        </p:txBody>
      </p:sp>
    </p:spTree>
    <p:extLst>
      <p:ext uri="{BB962C8B-B14F-4D97-AF65-F5344CB8AC3E}">
        <p14:creationId xmlns:p14="http://schemas.microsoft.com/office/powerpoint/2010/main" val="218093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8201C0A3-7EEA-446C-A30E-6E0B2B5B182E}"/>
              </a:ext>
            </a:extLst>
          </p:cNvPr>
          <p:cNvSpPr txBox="1">
            <a:spLocks/>
          </p:cNvSpPr>
          <p:nvPr/>
        </p:nvSpPr>
        <p:spPr>
          <a:xfrm>
            <a:off x="877528" y="470616"/>
            <a:ext cx="951199" cy="710067"/>
          </a:xfrm>
          <a:prstGeom prst="rect">
            <a:avLst/>
          </a:prstGeom>
        </p:spPr>
        <p:txBody>
          <a:bodyPr vert="horz" wrap="none" lIns="90000" tIns="46800" rIns="90000" bIns="4680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lnSpc>
                <a:spcPct val="100000"/>
              </a:lnSpc>
            </a:pPr>
            <a:r>
              <a:rPr lang="en-US" altLang="ja-JP" sz="4000" dirty="0">
                <a:latin typeface="BIZ UDゴシック" panose="020B0400000000000000" pitchFamily="49" charset="-128"/>
                <a:ea typeface="BIZ UDゴシック" panose="020B0400000000000000" pitchFamily="49" charset="-128"/>
              </a:rPr>
              <a:t>2-D</a:t>
            </a:r>
            <a:endParaRPr lang="ja-JP" altLang="en-US" sz="4000" dirty="0">
              <a:latin typeface="BIZ UDゴシック" panose="020B0400000000000000" pitchFamily="49" charset="-128"/>
              <a:ea typeface="BIZ UDゴシック" panose="020B0400000000000000" pitchFamily="49" charset="-128"/>
            </a:endParaRPr>
          </a:p>
        </p:txBody>
      </p:sp>
      <p:sp>
        <p:nvSpPr>
          <p:cNvPr id="9" name="タイトル 9">
            <a:extLst>
              <a:ext uri="{FF2B5EF4-FFF2-40B4-BE49-F238E27FC236}">
                <a16:creationId xmlns:a16="http://schemas.microsoft.com/office/drawing/2014/main" id="{DEDD82A0-1720-4E98-8A00-7B76186E6E07}"/>
              </a:ext>
            </a:extLst>
          </p:cNvPr>
          <p:cNvSpPr txBox="1">
            <a:spLocks/>
          </p:cNvSpPr>
          <p:nvPr/>
        </p:nvSpPr>
        <p:spPr>
          <a:xfrm>
            <a:off x="2496497" y="333208"/>
            <a:ext cx="2462213" cy="984885"/>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lang="ja-JP" altLang="en-US" sz="3200" kern="0" dirty="0">
                <a:latin typeface="BIZ UDゴシック" panose="020B0400000000000000" pitchFamily="49" charset="-128"/>
                <a:ea typeface="BIZ UDゴシック" panose="020B0400000000000000" pitchFamily="49" charset="-128"/>
              </a:rPr>
              <a:t>便利なアプリ</a:t>
            </a:r>
          </a:p>
          <a:p>
            <a:r>
              <a:rPr lang="ja-JP" altLang="en-US" sz="3200" kern="0" dirty="0">
                <a:latin typeface="BIZ UDゴシック" panose="020B0400000000000000" pitchFamily="49" charset="-128"/>
                <a:ea typeface="BIZ UDゴシック" panose="020B0400000000000000" pitchFamily="49" charset="-128"/>
              </a:rPr>
              <a:t>ボイスメモ</a:t>
            </a:r>
          </a:p>
        </p:txBody>
      </p:sp>
      <p:sp>
        <p:nvSpPr>
          <p:cNvPr id="4" name="正方形/長方形 3">
            <a:extLst>
              <a:ext uri="{FF2B5EF4-FFF2-40B4-BE49-F238E27FC236}">
                <a16:creationId xmlns:a16="http://schemas.microsoft.com/office/drawing/2014/main" id="{788B21B7-79A6-4806-BA44-1CB0A2FBFB75}"/>
              </a:ext>
            </a:extLst>
          </p:cNvPr>
          <p:cNvSpPr/>
          <p:nvPr/>
        </p:nvSpPr>
        <p:spPr>
          <a:xfrm>
            <a:off x="317500" y="2350806"/>
            <a:ext cx="550595" cy="584775"/>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❶</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6" name="テキスト ボックス 2">
            <a:extLst>
              <a:ext uri="{FF2B5EF4-FFF2-40B4-BE49-F238E27FC236}">
                <a16:creationId xmlns:a16="http://schemas.microsoft.com/office/drawing/2014/main" id="{A9FEA936-F2D7-488A-A82A-5B6E1DA43746}"/>
              </a:ext>
            </a:extLst>
          </p:cNvPr>
          <p:cNvSpPr txBox="1"/>
          <p:nvPr/>
        </p:nvSpPr>
        <p:spPr>
          <a:xfrm>
            <a:off x="3180985" y="2357107"/>
            <a:ext cx="2013315" cy="923330"/>
          </a:xfrm>
          <a:prstGeom prst="rect">
            <a:avLst/>
          </a:prstGeom>
          <a:noFill/>
        </p:spPr>
        <p:txBody>
          <a:bodyPr wrap="square" lIns="91440" tIns="45720" rIns="91440" bIns="45720" rtlCol="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r>
              <a:rPr lang="ja-JP" altLang="en-US" b="1" kern="100" dirty="0">
                <a:latin typeface="BIZ UDゴシック" panose="020B0400000000000000" pitchFamily="49" charset="-128"/>
                <a:ea typeface="BIZ UDゴシック" panose="020B0400000000000000" pitchFamily="49" charset="-128"/>
                <a:cs typeface="Times New Roman"/>
              </a:rPr>
              <a:t>画面上を２本指でダブルタップして録音を開始します。</a:t>
            </a:r>
          </a:p>
        </p:txBody>
      </p:sp>
      <p:sp>
        <p:nvSpPr>
          <p:cNvPr id="8" name="正方形/長方形 7">
            <a:extLst>
              <a:ext uri="{FF2B5EF4-FFF2-40B4-BE49-F238E27FC236}">
                <a16:creationId xmlns:a16="http://schemas.microsoft.com/office/drawing/2014/main" id="{E980AEC7-D031-4BEC-82AE-B6E9C8FCFA4E}"/>
              </a:ext>
            </a:extLst>
          </p:cNvPr>
          <p:cNvSpPr/>
          <p:nvPr/>
        </p:nvSpPr>
        <p:spPr>
          <a:xfrm>
            <a:off x="2712101" y="2350806"/>
            <a:ext cx="596929" cy="584775"/>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11" name="テキスト ボックス 4">
            <a:extLst>
              <a:ext uri="{FF2B5EF4-FFF2-40B4-BE49-F238E27FC236}">
                <a16:creationId xmlns:a16="http://schemas.microsoft.com/office/drawing/2014/main" id="{2425B05E-5A32-4CA1-B0AB-78A1D84899B4}"/>
              </a:ext>
            </a:extLst>
          </p:cNvPr>
          <p:cNvSpPr txBox="1"/>
          <p:nvPr/>
        </p:nvSpPr>
        <p:spPr>
          <a:xfrm>
            <a:off x="784801" y="2357107"/>
            <a:ext cx="1908293" cy="1200329"/>
          </a:xfrm>
          <a:prstGeom prst="rect">
            <a:avLst/>
          </a:prstGeom>
          <a:noFill/>
        </p:spPr>
        <p:txBody>
          <a:bodyPr wrap="square" lIns="91440" tIns="45720" rIns="91440" bIns="4572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r>
              <a:rPr lang="ja-JP" altLang="en-US" b="1" kern="100" dirty="0">
                <a:latin typeface="BIZ UDゴシック" panose="020B0400000000000000" pitchFamily="49" charset="-128"/>
                <a:ea typeface="BIZ UDゴシック" panose="020B0400000000000000" pitchFamily="49" charset="-128"/>
                <a:cs typeface="Times New Roman"/>
              </a:rPr>
              <a:t>Siriを起動して</a:t>
            </a:r>
            <a:r>
              <a:rPr lang="en-US" altLang="ja-JP" b="1" kern="100" dirty="0">
                <a:latin typeface="BIZ UDゴシック" panose="020B0400000000000000" pitchFamily="49" charset="-128"/>
                <a:ea typeface="BIZ UDゴシック" panose="020B0400000000000000" pitchFamily="49" charset="-128"/>
                <a:cs typeface="Times New Roman"/>
              </a:rPr>
              <a:t>｢</a:t>
            </a:r>
            <a:r>
              <a:rPr lang="ja-JP" altLang="en-US" b="1" kern="100" dirty="0">
                <a:latin typeface="BIZ UDゴシック" panose="020B0400000000000000" pitchFamily="49" charset="-128"/>
                <a:ea typeface="BIZ UDゴシック" panose="020B0400000000000000" pitchFamily="49" charset="-128"/>
                <a:cs typeface="Calibri"/>
              </a:rPr>
              <a:t>ボイスメモを開いて</a:t>
            </a:r>
            <a:r>
              <a:rPr lang="ja-JP" b="1" kern="100" dirty="0">
                <a:latin typeface="BIZ UDゴシック" panose="020B0400000000000000" pitchFamily="49" charset="-128"/>
                <a:ea typeface="BIZ UDゴシック" panose="020B0400000000000000" pitchFamily="49" charset="-128"/>
                <a:cs typeface="Calibri"/>
              </a:rPr>
              <a:t>｣</a:t>
            </a:r>
            <a:r>
              <a:rPr lang="ja-JP" altLang="en-US" b="1" kern="100" dirty="0">
                <a:latin typeface="BIZ UDゴシック" panose="020B0400000000000000" pitchFamily="49" charset="-128"/>
                <a:ea typeface="BIZ UDゴシック" panose="020B0400000000000000" pitchFamily="49" charset="-128"/>
                <a:cs typeface="Calibri"/>
              </a:rPr>
              <a:t>と声をかけます</a:t>
            </a:r>
            <a:r>
              <a:rPr lang="ja-JP" altLang="en-US" b="1" kern="100" dirty="0">
                <a:latin typeface="BIZ UDゴシック" panose="020B0400000000000000" pitchFamily="49" charset="-128"/>
                <a:ea typeface="BIZ UDゴシック" panose="020B0400000000000000" pitchFamily="49" charset="-128"/>
                <a:cs typeface="Times New Roman"/>
              </a:rPr>
              <a:t>。</a:t>
            </a:r>
            <a:endParaRPr lang="ja-JP" altLang="en-US" b="1" kern="100" dirty="0">
              <a:effectLst/>
              <a:latin typeface="BIZ UDゴシック" panose="020B0400000000000000" pitchFamily="49" charset="-128"/>
              <a:ea typeface="BIZ UDゴシック" panose="020B0400000000000000" pitchFamily="49" charset="-128"/>
              <a:cs typeface="Times New Roman"/>
            </a:endParaRPr>
          </a:p>
        </p:txBody>
      </p:sp>
      <p:sp>
        <p:nvSpPr>
          <p:cNvPr id="12" name="正方形/長方形 11">
            <a:extLst>
              <a:ext uri="{FF2B5EF4-FFF2-40B4-BE49-F238E27FC236}">
                <a16:creationId xmlns:a16="http://schemas.microsoft.com/office/drawing/2014/main" id="{944A17F3-4298-4ACD-B451-9FA77E1C9318}"/>
              </a:ext>
            </a:extLst>
          </p:cNvPr>
          <p:cNvSpPr/>
          <p:nvPr/>
        </p:nvSpPr>
        <p:spPr>
          <a:xfrm>
            <a:off x="5221253" y="2350806"/>
            <a:ext cx="595035" cy="584775"/>
          </a:xfrm>
          <a:prstGeom prst="rect">
            <a:avLst/>
          </a:prstGeom>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❸</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13" name="テキスト ボックス 6">
            <a:extLst>
              <a:ext uri="{FF2B5EF4-FFF2-40B4-BE49-F238E27FC236}">
                <a16:creationId xmlns:a16="http://schemas.microsoft.com/office/drawing/2014/main" id="{94BAAC7D-20FD-42B1-91C5-8E715A9310CB}"/>
              </a:ext>
            </a:extLst>
          </p:cNvPr>
          <p:cNvSpPr txBox="1"/>
          <p:nvPr/>
        </p:nvSpPr>
        <p:spPr>
          <a:xfrm>
            <a:off x="5695382" y="2381223"/>
            <a:ext cx="2013315" cy="923330"/>
          </a:xfrm>
          <a:prstGeom prst="rect">
            <a:avLst/>
          </a:prstGeom>
          <a:noFill/>
        </p:spPr>
        <p:txBody>
          <a:bodyPr wrap="square" lIns="91440" tIns="45720" rIns="91440" bIns="45720" rtlCol="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r>
              <a:rPr lang="ja-JP" altLang="en-US" b="1" kern="100" dirty="0">
                <a:latin typeface="BIZ UDゴシック" panose="020B0400000000000000" pitchFamily="49" charset="-128"/>
                <a:ea typeface="BIZ UDゴシック" panose="020B0400000000000000" pitchFamily="49" charset="-128"/>
                <a:cs typeface="Times New Roman"/>
              </a:rPr>
              <a:t>画面上を２本指でダブルタップして録音を停止します。</a:t>
            </a:r>
          </a:p>
        </p:txBody>
      </p:sp>
      <p:sp>
        <p:nvSpPr>
          <p:cNvPr id="14" name="テキスト ボックス 13">
            <a:extLst>
              <a:ext uri="{FF2B5EF4-FFF2-40B4-BE49-F238E27FC236}">
                <a16:creationId xmlns:a16="http://schemas.microsoft.com/office/drawing/2014/main" id="{53FE4164-052A-4EC6-96F0-DB858F5DB413}"/>
              </a:ext>
            </a:extLst>
          </p:cNvPr>
          <p:cNvSpPr txBox="1"/>
          <p:nvPr/>
        </p:nvSpPr>
        <p:spPr>
          <a:xfrm>
            <a:off x="436607" y="1543677"/>
            <a:ext cx="9820186" cy="699404"/>
          </a:xfrm>
          <a:prstGeom prst="rect">
            <a:avLst/>
          </a:prstGeom>
          <a:solidFill>
            <a:srgbClr val="FFFF99"/>
          </a:solidFill>
          <a:ln w="31750">
            <a:solidFill>
              <a:schemeClr val="tx1"/>
            </a:solidFill>
            <a:prstDash val="solid"/>
          </a:ln>
        </p:spPr>
        <p:txBody>
          <a:bodyPr wrap="square" lIns="91440" tIns="72000" rIns="91440" bIns="7200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spcBef>
                <a:spcPts val="600"/>
              </a:spcBef>
            </a:pPr>
            <a:r>
              <a:rPr lang="ja-JP" altLang="en-US" b="1" kern="100" dirty="0">
                <a:latin typeface="BIZ UDゴシック" panose="020B0400000000000000" pitchFamily="49" charset="-128"/>
                <a:ea typeface="BIZ UDゴシック" panose="020B0400000000000000" pitchFamily="49" charset="-128"/>
                <a:cs typeface="Times New Roman"/>
              </a:rPr>
              <a:t>ボイスメモは初めからインストールされているアプリです。</a:t>
            </a:r>
            <a:r>
              <a:rPr lang="en-US" altLang="ja-JP" b="1" kern="100" dirty="0">
                <a:latin typeface="BIZ UDゴシック" panose="020B0400000000000000" pitchFamily="49" charset="-128"/>
                <a:ea typeface="BIZ UDゴシック" panose="020B0400000000000000" pitchFamily="49" charset="-128"/>
                <a:cs typeface="Times New Roman"/>
              </a:rPr>
              <a:t>IC</a:t>
            </a:r>
            <a:r>
              <a:rPr lang="ja-JP" altLang="en-US" b="1" kern="100" dirty="0">
                <a:latin typeface="BIZ UDゴシック" panose="020B0400000000000000" pitchFamily="49" charset="-128"/>
                <a:ea typeface="BIZ UDゴシック" panose="020B0400000000000000" pitchFamily="49" charset="-128"/>
                <a:cs typeface="Times New Roman"/>
              </a:rPr>
              <a:t>レコーダーのように録音や再生が可能です。</a:t>
            </a:r>
            <a:r>
              <a:rPr lang="en-US" altLang="ja-JP" b="1" kern="100" dirty="0">
                <a:latin typeface="BIZ UDゴシック" panose="020B0400000000000000" pitchFamily="49" charset="-128"/>
                <a:ea typeface="BIZ UDゴシック" panose="020B0400000000000000" pitchFamily="49" charset="-128"/>
                <a:cs typeface="Times New Roman"/>
              </a:rPr>
              <a:t>※</a:t>
            </a:r>
            <a:r>
              <a:rPr lang="ja-JP" altLang="en-US" b="1" kern="100" dirty="0">
                <a:latin typeface="BIZ UDゴシック" panose="020B0400000000000000" pitchFamily="49" charset="-128"/>
                <a:ea typeface="BIZ UDゴシック" panose="020B0400000000000000" pitchFamily="49" charset="-128"/>
                <a:cs typeface="Times New Roman"/>
              </a:rPr>
              <a:t>通話中など、他のアプリでマイクを使用中には利用できません。</a:t>
            </a:r>
            <a:endParaRPr lang="en-US" altLang="ja-JP" sz="1600" b="1" kern="100" dirty="0">
              <a:latin typeface="BIZ UDゴシック" panose="020B0400000000000000" pitchFamily="49" charset="-128"/>
              <a:ea typeface="BIZ UDゴシック" panose="020B0400000000000000" pitchFamily="49" charset="-128"/>
              <a:cs typeface="Times New Roman"/>
            </a:endParaRPr>
          </a:p>
        </p:txBody>
      </p:sp>
      <p:sp>
        <p:nvSpPr>
          <p:cNvPr id="54" name="矢印: 右 53">
            <a:extLst>
              <a:ext uri="{FF2B5EF4-FFF2-40B4-BE49-F238E27FC236}">
                <a16:creationId xmlns:a16="http://schemas.microsoft.com/office/drawing/2014/main" id="{9628B72B-C9AC-42C3-9A29-F9FA6766EBAD}"/>
              </a:ext>
            </a:extLst>
          </p:cNvPr>
          <p:cNvSpPr/>
          <p:nvPr/>
        </p:nvSpPr>
        <p:spPr>
          <a:xfrm>
            <a:off x="2737515" y="4182098"/>
            <a:ext cx="461331"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latin typeface="BIZ UDゴシック" panose="020B0400000000000000" pitchFamily="49" charset="-128"/>
              <a:ea typeface="BIZ UDゴシック" panose="020B0400000000000000" pitchFamily="49" charset="-128"/>
            </a:endParaRPr>
          </a:p>
        </p:txBody>
      </p:sp>
      <p:pic>
        <p:nvPicPr>
          <p:cNvPr id="10" name="図 14" descr="グラフィカル ユーザー インターフェイス&#10;&#10;説明は自動で生成されたものです">
            <a:extLst>
              <a:ext uri="{FF2B5EF4-FFF2-40B4-BE49-F238E27FC236}">
                <a16:creationId xmlns:a16="http://schemas.microsoft.com/office/drawing/2014/main" id="{A775439B-F815-442B-B827-111F087FCAC9}"/>
              </a:ext>
            </a:extLst>
          </p:cNvPr>
          <p:cNvPicPr>
            <a:picLocks noChangeAspect="1"/>
          </p:cNvPicPr>
          <p:nvPr/>
        </p:nvPicPr>
        <p:blipFill>
          <a:blip r:embed="rId3"/>
          <a:stretch>
            <a:fillRect/>
          </a:stretch>
        </p:blipFill>
        <p:spPr>
          <a:xfrm>
            <a:off x="3439496" y="3778995"/>
            <a:ext cx="1429473" cy="3095625"/>
          </a:xfrm>
          <a:prstGeom prst="rect">
            <a:avLst/>
          </a:prstGeom>
        </p:spPr>
      </p:pic>
      <p:sp>
        <p:nvSpPr>
          <p:cNvPr id="19" name="矢印: 右 18">
            <a:extLst>
              <a:ext uri="{FF2B5EF4-FFF2-40B4-BE49-F238E27FC236}">
                <a16:creationId xmlns:a16="http://schemas.microsoft.com/office/drawing/2014/main" id="{FEF36F8F-3894-46D8-9C30-4D896AFF8F21}"/>
              </a:ext>
            </a:extLst>
          </p:cNvPr>
          <p:cNvSpPr/>
          <p:nvPr/>
        </p:nvSpPr>
        <p:spPr>
          <a:xfrm>
            <a:off x="5230313" y="4163187"/>
            <a:ext cx="461331"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latin typeface="BIZ UDゴシック" panose="020B0400000000000000" pitchFamily="49" charset="-128"/>
              <a:ea typeface="BIZ UDゴシック" panose="020B0400000000000000" pitchFamily="49" charset="-128"/>
            </a:endParaRPr>
          </a:p>
        </p:txBody>
      </p:sp>
      <p:pic>
        <p:nvPicPr>
          <p:cNvPr id="15" name="図 15" descr="携帯電話の画面のスクリーンショット&#10;&#10;説明は自動で生成されたものです">
            <a:extLst>
              <a:ext uri="{FF2B5EF4-FFF2-40B4-BE49-F238E27FC236}">
                <a16:creationId xmlns:a16="http://schemas.microsoft.com/office/drawing/2014/main" id="{71AEF20D-CC9A-4789-84BE-3A82C62BA977}"/>
              </a:ext>
            </a:extLst>
          </p:cNvPr>
          <p:cNvPicPr>
            <a:picLocks noChangeAspect="1"/>
          </p:cNvPicPr>
          <p:nvPr/>
        </p:nvPicPr>
        <p:blipFill>
          <a:blip r:embed="rId4"/>
          <a:stretch>
            <a:fillRect/>
          </a:stretch>
        </p:blipFill>
        <p:spPr>
          <a:xfrm>
            <a:off x="5929082" y="3781423"/>
            <a:ext cx="1429473" cy="3095625"/>
          </a:xfrm>
          <a:prstGeom prst="rect">
            <a:avLst/>
          </a:prstGeom>
        </p:spPr>
      </p:pic>
      <p:pic>
        <p:nvPicPr>
          <p:cNvPr id="16" name="図 16" descr="テキスト&#10;&#10;説明は自動で生成されたものです">
            <a:extLst>
              <a:ext uri="{FF2B5EF4-FFF2-40B4-BE49-F238E27FC236}">
                <a16:creationId xmlns:a16="http://schemas.microsoft.com/office/drawing/2014/main" id="{CDF75EA6-700A-4A8E-B4E9-FBF3FE5A0E93}"/>
              </a:ext>
            </a:extLst>
          </p:cNvPr>
          <p:cNvPicPr>
            <a:picLocks noChangeAspect="1"/>
          </p:cNvPicPr>
          <p:nvPr/>
        </p:nvPicPr>
        <p:blipFill>
          <a:blip r:embed="rId5"/>
          <a:stretch>
            <a:fillRect/>
          </a:stretch>
        </p:blipFill>
        <p:spPr>
          <a:xfrm>
            <a:off x="1015580" y="3781423"/>
            <a:ext cx="1429473" cy="3095625"/>
          </a:xfrm>
          <a:prstGeom prst="rect">
            <a:avLst/>
          </a:prstGeom>
        </p:spPr>
      </p:pic>
      <p:sp>
        <p:nvSpPr>
          <p:cNvPr id="22" name="正方形/長方形 21">
            <a:extLst>
              <a:ext uri="{FF2B5EF4-FFF2-40B4-BE49-F238E27FC236}">
                <a16:creationId xmlns:a16="http://schemas.microsoft.com/office/drawing/2014/main" id="{BB9D677A-CBB2-42BF-88FC-4E0095B37466}"/>
              </a:ext>
            </a:extLst>
          </p:cNvPr>
          <p:cNvSpPr/>
          <p:nvPr/>
        </p:nvSpPr>
        <p:spPr>
          <a:xfrm>
            <a:off x="7739722" y="2350806"/>
            <a:ext cx="595035" cy="584775"/>
          </a:xfrm>
          <a:prstGeom prst="rect">
            <a:avLst/>
          </a:prstGeom>
        </p:spPr>
        <p:txBody>
          <a:bodyPr wrap="none" lIns="91440" tIns="45720" rIns="91440" bIns="4572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3200" b="1">
                <a:solidFill>
                  <a:srgbClr val="009650"/>
                </a:solidFill>
                <a:latin typeface="BIZ UDゴシック" panose="020B0400000000000000" pitchFamily="49" charset="-128"/>
                <a:ea typeface="BIZ UDゴシック" panose="020B0400000000000000" pitchFamily="49" charset="-128"/>
                <a:cs typeface="Meiryo" charset="-128"/>
              </a:rPr>
              <a:t>❹</a:t>
            </a:r>
            <a:endPar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23" name="テキスト ボックス 6">
            <a:extLst>
              <a:ext uri="{FF2B5EF4-FFF2-40B4-BE49-F238E27FC236}">
                <a16:creationId xmlns:a16="http://schemas.microsoft.com/office/drawing/2014/main" id="{BF44A78C-6FA3-4B67-85F8-81D60A1EF098}"/>
              </a:ext>
            </a:extLst>
          </p:cNvPr>
          <p:cNvSpPr txBox="1"/>
          <p:nvPr/>
        </p:nvSpPr>
        <p:spPr>
          <a:xfrm>
            <a:off x="8209105" y="2339915"/>
            <a:ext cx="2013315" cy="1754326"/>
          </a:xfrm>
          <a:prstGeom prst="rect">
            <a:avLst/>
          </a:prstGeom>
          <a:noFill/>
        </p:spPr>
        <p:txBody>
          <a:bodyPr wrap="square" lIns="91440" tIns="45720" rIns="91440" bIns="45720" rtlCol="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r>
              <a:rPr lang="ja-JP" altLang="en-US" b="1" kern="100" dirty="0">
                <a:latin typeface="BIZ UDゴシック" panose="020B0400000000000000" pitchFamily="49" charset="-128"/>
                <a:ea typeface="BIZ UDゴシック" panose="020B0400000000000000" pitchFamily="49" charset="-128"/>
                <a:cs typeface="Times New Roman"/>
              </a:rPr>
              <a:t>タッチやスワイプで画面中央付近の再生ボタンを探し、ダブルタップすると録音した内容を確認できます。</a:t>
            </a:r>
          </a:p>
        </p:txBody>
      </p:sp>
      <p:grpSp>
        <p:nvGrpSpPr>
          <p:cNvPr id="24" name="グループ化 23">
            <a:extLst>
              <a:ext uri="{FF2B5EF4-FFF2-40B4-BE49-F238E27FC236}">
                <a16:creationId xmlns:a16="http://schemas.microsoft.com/office/drawing/2014/main" id="{DC63CFEC-C530-430D-BF79-F846096278A4}"/>
              </a:ext>
            </a:extLst>
          </p:cNvPr>
          <p:cNvGrpSpPr/>
          <p:nvPr/>
        </p:nvGrpSpPr>
        <p:grpSpPr>
          <a:xfrm>
            <a:off x="8321027" y="4222606"/>
            <a:ext cx="1429473" cy="1795292"/>
            <a:chOff x="8321027" y="4425740"/>
            <a:chExt cx="1429473" cy="1795292"/>
          </a:xfrm>
        </p:grpSpPr>
        <p:pic>
          <p:nvPicPr>
            <p:cNvPr id="17" name="図 17" descr="携帯電話の画面のスクリーンショット&#10;&#10;説明は自動で生成されたものです">
              <a:extLst>
                <a:ext uri="{FF2B5EF4-FFF2-40B4-BE49-F238E27FC236}">
                  <a16:creationId xmlns:a16="http://schemas.microsoft.com/office/drawing/2014/main" id="{9EE1151D-7678-46E9-95CC-FDF33B7B70A5}"/>
                </a:ext>
              </a:extLst>
            </p:cNvPr>
            <p:cNvPicPr>
              <a:picLocks noChangeAspect="1"/>
            </p:cNvPicPr>
            <p:nvPr/>
          </p:nvPicPr>
          <p:blipFill>
            <a:blip r:embed="rId6"/>
            <a:stretch>
              <a:fillRect/>
            </a:stretch>
          </p:blipFill>
          <p:spPr>
            <a:xfrm>
              <a:off x="8321027" y="4425740"/>
              <a:ext cx="1429473" cy="1524000"/>
            </a:xfrm>
            <a:prstGeom prst="rect">
              <a:avLst/>
            </a:prstGeom>
          </p:spPr>
        </p:pic>
        <p:sp>
          <p:nvSpPr>
            <p:cNvPr id="18" name="四角形: 角を丸くする 17">
              <a:extLst>
                <a:ext uri="{FF2B5EF4-FFF2-40B4-BE49-F238E27FC236}">
                  <a16:creationId xmlns:a16="http://schemas.microsoft.com/office/drawing/2014/main" id="{072F7116-0CD7-4C26-879F-0B7D36C77430}"/>
                </a:ext>
              </a:extLst>
            </p:cNvPr>
            <p:cNvSpPr/>
            <p:nvPr/>
          </p:nvSpPr>
          <p:spPr>
            <a:xfrm>
              <a:off x="8843046" y="5603811"/>
              <a:ext cx="379442" cy="285909"/>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27" name="正方形/長方形 26">
              <a:extLst>
                <a:ext uri="{FF2B5EF4-FFF2-40B4-BE49-F238E27FC236}">
                  <a16:creationId xmlns:a16="http://schemas.microsoft.com/office/drawing/2014/main" id="{20D8B4B9-D5F4-4ABB-A320-DC9332B2289B}"/>
                </a:ext>
              </a:extLst>
            </p:cNvPr>
            <p:cNvSpPr/>
            <p:nvPr/>
          </p:nvSpPr>
          <p:spPr>
            <a:xfrm>
              <a:off x="9031913" y="5820922"/>
              <a:ext cx="441146" cy="400110"/>
            </a:xfrm>
            <a:prstGeom prst="rect">
              <a:avLst/>
            </a:prstGeom>
          </p:spPr>
          <p:txBody>
            <a:bodyPr wrap="none" lIns="91440" tIns="45720" rIns="91440" bIns="4572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000" b="1" dirty="0">
                  <a:solidFill>
                    <a:srgbClr val="009650"/>
                  </a:solidFill>
                  <a:latin typeface="BIZ UDゴシック" panose="020B0400000000000000" pitchFamily="49" charset="-128"/>
                  <a:ea typeface="BIZ UDゴシック" panose="020B0400000000000000" pitchFamily="49" charset="-128"/>
                  <a:cs typeface="Meiryo" charset="-128"/>
                </a:rPr>
                <a:t>❹</a:t>
              </a:r>
              <a:endParaRPr lang="ja-JP" altLang="en-US" sz="28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grpSp>
      <p:sp>
        <p:nvSpPr>
          <p:cNvPr id="26" name="テキスト ボックス 25">
            <a:extLst>
              <a:ext uri="{FF2B5EF4-FFF2-40B4-BE49-F238E27FC236}">
                <a16:creationId xmlns:a16="http://schemas.microsoft.com/office/drawing/2014/main" id="{94A1ACDA-765F-468E-9166-288F2909D7C8}"/>
              </a:ext>
            </a:extLst>
          </p:cNvPr>
          <p:cNvSpPr txBox="1"/>
          <p:nvPr/>
        </p:nvSpPr>
        <p:spPr>
          <a:xfrm>
            <a:off x="7672518" y="5989747"/>
            <a:ext cx="2549759" cy="738664"/>
          </a:xfrm>
          <a:prstGeom prst="rect">
            <a:avLst/>
          </a:prstGeom>
          <a:solidFill>
            <a:schemeClr val="bg1"/>
          </a:solidFill>
          <a:ln>
            <a:solidFill>
              <a:schemeClr val="tx1"/>
            </a:solidFill>
          </a:ln>
        </p:spPr>
        <p:txBody>
          <a:bodyPr wrap="square" lIns="91440" tIns="45720" rIns="91440" bIns="45720" rtlCol="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r>
              <a:rPr lang="ja-JP" altLang="en-US" sz="1400" b="1" kern="100" dirty="0">
                <a:latin typeface="BIZ UDゴシック" panose="020B0400000000000000" pitchFamily="49" charset="-128"/>
                <a:ea typeface="BIZ UDゴシック" panose="020B0400000000000000" pitchFamily="49" charset="-128"/>
                <a:cs typeface="Times New Roman"/>
              </a:rPr>
              <a:t>新規録音と読む所でダブルタップすると、録音データのタイトルの編集が可能です。</a:t>
            </a:r>
          </a:p>
        </p:txBody>
      </p:sp>
      <p:sp>
        <p:nvSpPr>
          <p:cNvPr id="28" name="四角形: 角を丸くする 27">
            <a:extLst>
              <a:ext uri="{FF2B5EF4-FFF2-40B4-BE49-F238E27FC236}">
                <a16:creationId xmlns:a16="http://schemas.microsoft.com/office/drawing/2014/main" id="{0440E86D-FDF1-4A7B-B12E-8B3476801FD3}"/>
              </a:ext>
            </a:extLst>
          </p:cNvPr>
          <p:cNvSpPr/>
          <p:nvPr/>
        </p:nvSpPr>
        <p:spPr>
          <a:xfrm>
            <a:off x="8253214" y="4930962"/>
            <a:ext cx="470102" cy="222064"/>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25" name="テキスト ボックス 24">
            <a:extLst>
              <a:ext uri="{FF2B5EF4-FFF2-40B4-BE49-F238E27FC236}">
                <a16:creationId xmlns:a16="http://schemas.microsoft.com/office/drawing/2014/main" id="{BF5DA6C6-E277-417F-9448-99120A39CEF9}"/>
              </a:ext>
            </a:extLst>
          </p:cNvPr>
          <p:cNvSpPr txBox="1"/>
          <p:nvPr/>
        </p:nvSpPr>
        <p:spPr>
          <a:xfrm>
            <a:off x="5472312" y="4854210"/>
            <a:ext cx="2345075" cy="954107"/>
          </a:xfrm>
          <a:prstGeom prst="rect">
            <a:avLst/>
          </a:prstGeom>
          <a:solidFill>
            <a:schemeClr val="bg1"/>
          </a:solidFill>
          <a:ln>
            <a:solidFill>
              <a:schemeClr val="tx1"/>
            </a:solidFill>
          </a:ln>
        </p:spPr>
        <p:txBody>
          <a:bodyPr wrap="square" lIns="91440" tIns="45720" rIns="91440" bIns="45720" rtlCol="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r>
              <a:rPr lang="ja-JP" altLang="en-US" sz="1400" b="1" kern="100" dirty="0">
                <a:latin typeface="BIZ UDゴシック" panose="020B0400000000000000" pitchFamily="49" charset="-128"/>
                <a:ea typeface="BIZ UDゴシック" panose="020B0400000000000000" pitchFamily="49" charset="-128"/>
                <a:cs typeface="Times New Roman"/>
              </a:rPr>
              <a:t>録音を停止した段階で、新規録音＃２のような名前で保存されます。数字が大きいほど新しい録音です。</a:t>
            </a:r>
          </a:p>
        </p:txBody>
      </p:sp>
      <p:sp>
        <p:nvSpPr>
          <p:cNvPr id="31" name="矢印: 右 30">
            <a:extLst>
              <a:ext uri="{FF2B5EF4-FFF2-40B4-BE49-F238E27FC236}">
                <a16:creationId xmlns:a16="http://schemas.microsoft.com/office/drawing/2014/main" id="{99E9C41B-D3EC-4DA7-8F88-182B15BADA41}"/>
              </a:ext>
            </a:extLst>
          </p:cNvPr>
          <p:cNvSpPr/>
          <p:nvPr/>
        </p:nvSpPr>
        <p:spPr>
          <a:xfrm>
            <a:off x="7609125" y="4182098"/>
            <a:ext cx="461331"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4086051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8201C0A3-7EEA-446C-A30E-6E0B2B5B182E}"/>
              </a:ext>
            </a:extLst>
          </p:cNvPr>
          <p:cNvSpPr txBox="1">
            <a:spLocks/>
          </p:cNvSpPr>
          <p:nvPr/>
        </p:nvSpPr>
        <p:spPr>
          <a:xfrm>
            <a:off x="883678" y="476410"/>
            <a:ext cx="951199" cy="710067"/>
          </a:xfrm>
          <a:prstGeom prst="rect">
            <a:avLst/>
          </a:prstGeom>
        </p:spPr>
        <p:txBody>
          <a:bodyPr vert="horz" wrap="none" lIns="90000" tIns="46800" rIns="90000" bIns="4680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lnSpc>
                <a:spcPct val="100000"/>
              </a:lnSpc>
            </a:pPr>
            <a:r>
              <a:rPr lang="en-US" altLang="ja-JP" sz="4000" dirty="0">
                <a:latin typeface="BIZ UDゴシック" panose="020B0400000000000000" pitchFamily="49" charset="-128"/>
                <a:ea typeface="BIZ UDゴシック" panose="020B0400000000000000" pitchFamily="49" charset="-128"/>
              </a:rPr>
              <a:t>2-D</a:t>
            </a:r>
            <a:endParaRPr lang="ja-JP" altLang="en-US" sz="4000" dirty="0">
              <a:latin typeface="BIZ UDゴシック" panose="020B0400000000000000" pitchFamily="49" charset="-128"/>
              <a:ea typeface="BIZ UDゴシック" panose="020B0400000000000000" pitchFamily="49" charset="-128"/>
            </a:endParaRPr>
          </a:p>
        </p:txBody>
      </p:sp>
      <p:sp>
        <p:nvSpPr>
          <p:cNvPr id="9" name="タイトル 9">
            <a:extLst>
              <a:ext uri="{FF2B5EF4-FFF2-40B4-BE49-F238E27FC236}">
                <a16:creationId xmlns:a16="http://schemas.microsoft.com/office/drawing/2014/main" id="{DEDD82A0-1720-4E98-8A00-7B76186E6E07}"/>
              </a:ext>
            </a:extLst>
          </p:cNvPr>
          <p:cNvSpPr txBox="1">
            <a:spLocks/>
          </p:cNvSpPr>
          <p:nvPr/>
        </p:nvSpPr>
        <p:spPr>
          <a:xfrm>
            <a:off x="2529598" y="339419"/>
            <a:ext cx="2462213" cy="984885"/>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lang="ja-JP" altLang="en-US" sz="3200" kern="0" dirty="0">
                <a:latin typeface="BIZ UDゴシック" panose="020B0400000000000000" pitchFamily="49" charset="-128"/>
                <a:ea typeface="BIZ UDゴシック" panose="020B0400000000000000" pitchFamily="49" charset="-128"/>
              </a:rPr>
              <a:t>便利なアプリ</a:t>
            </a:r>
          </a:p>
          <a:p>
            <a:r>
              <a:rPr lang="ja-JP" altLang="en-US" sz="3200" kern="0" dirty="0">
                <a:latin typeface="BIZ UDゴシック" panose="020B0400000000000000" pitchFamily="49" charset="-128"/>
                <a:ea typeface="BIZ UDゴシック" panose="020B0400000000000000" pitchFamily="49" charset="-128"/>
              </a:rPr>
              <a:t>ボイスメモ</a:t>
            </a:r>
          </a:p>
        </p:txBody>
      </p:sp>
      <p:sp>
        <p:nvSpPr>
          <p:cNvPr id="4" name="正方形/長方形 3">
            <a:extLst>
              <a:ext uri="{FF2B5EF4-FFF2-40B4-BE49-F238E27FC236}">
                <a16:creationId xmlns:a16="http://schemas.microsoft.com/office/drawing/2014/main" id="{788B21B7-79A6-4806-BA44-1CB0A2FBFB75}"/>
              </a:ext>
            </a:extLst>
          </p:cNvPr>
          <p:cNvSpPr/>
          <p:nvPr/>
        </p:nvSpPr>
        <p:spPr>
          <a:xfrm>
            <a:off x="346647" y="2053917"/>
            <a:ext cx="550595" cy="584775"/>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❶</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6" name="テキスト ボックス 2">
            <a:extLst>
              <a:ext uri="{FF2B5EF4-FFF2-40B4-BE49-F238E27FC236}">
                <a16:creationId xmlns:a16="http://schemas.microsoft.com/office/drawing/2014/main" id="{A9FEA936-F2D7-488A-A82A-5B6E1DA43746}"/>
              </a:ext>
            </a:extLst>
          </p:cNvPr>
          <p:cNvSpPr txBox="1"/>
          <p:nvPr/>
        </p:nvSpPr>
        <p:spPr>
          <a:xfrm>
            <a:off x="809640" y="3356643"/>
            <a:ext cx="2098496" cy="1200329"/>
          </a:xfrm>
          <a:prstGeom prst="rect">
            <a:avLst/>
          </a:prstGeom>
          <a:noFill/>
        </p:spPr>
        <p:txBody>
          <a:bodyPr wrap="square" lIns="91440" tIns="45720" rIns="91440" bIns="45720" rtlCol="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r>
              <a:rPr lang="ja-JP" altLang="en-US" b="1" kern="100" dirty="0">
                <a:latin typeface="BIZ UDゴシック" panose="020B0400000000000000" pitchFamily="49" charset="-128"/>
                <a:ea typeface="BIZ UDゴシック" panose="020B0400000000000000" pitchFamily="49" charset="-128"/>
                <a:cs typeface="Times New Roman"/>
              </a:rPr>
              <a:t>右スワイプで再生したいメモのタイトルを選び、ダブルタップします。</a:t>
            </a:r>
          </a:p>
        </p:txBody>
      </p:sp>
      <p:sp>
        <p:nvSpPr>
          <p:cNvPr id="8" name="正方形/長方形 7">
            <a:extLst>
              <a:ext uri="{FF2B5EF4-FFF2-40B4-BE49-F238E27FC236}">
                <a16:creationId xmlns:a16="http://schemas.microsoft.com/office/drawing/2014/main" id="{E980AEC7-D031-4BEC-82AE-B6E9C8FCFA4E}"/>
              </a:ext>
            </a:extLst>
          </p:cNvPr>
          <p:cNvSpPr/>
          <p:nvPr/>
        </p:nvSpPr>
        <p:spPr>
          <a:xfrm>
            <a:off x="350719" y="3400425"/>
            <a:ext cx="596929" cy="584775"/>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11" name="テキスト ボックス 4">
            <a:extLst>
              <a:ext uri="{FF2B5EF4-FFF2-40B4-BE49-F238E27FC236}">
                <a16:creationId xmlns:a16="http://schemas.microsoft.com/office/drawing/2014/main" id="{2425B05E-5A32-4CA1-B0AB-78A1D84899B4}"/>
              </a:ext>
            </a:extLst>
          </p:cNvPr>
          <p:cNvSpPr txBox="1"/>
          <p:nvPr/>
        </p:nvSpPr>
        <p:spPr>
          <a:xfrm>
            <a:off x="815215" y="2092032"/>
            <a:ext cx="2092919" cy="1200329"/>
          </a:xfrm>
          <a:prstGeom prst="rect">
            <a:avLst/>
          </a:prstGeom>
          <a:noFill/>
        </p:spPr>
        <p:txBody>
          <a:bodyPr wrap="square" lIns="91440" tIns="45720" rIns="91440" bIns="4572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r>
              <a:rPr lang="ja-JP" altLang="en-US" b="1" kern="100" dirty="0">
                <a:latin typeface="BIZ UDゴシック" panose="020B0400000000000000" pitchFamily="49" charset="-128"/>
                <a:ea typeface="BIZ UDゴシック" panose="020B0400000000000000" pitchFamily="49" charset="-128"/>
                <a:cs typeface="Times New Roman"/>
              </a:rPr>
              <a:t>Siriを起動して</a:t>
            </a:r>
            <a:r>
              <a:rPr lang="ja-JP" b="1" kern="100" dirty="0">
                <a:latin typeface="BIZ UDゴシック" panose="020B0400000000000000" pitchFamily="49" charset="-128"/>
                <a:ea typeface="BIZ UDゴシック" panose="020B0400000000000000" pitchFamily="49" charset="-128"/>
                <a:cs typeface="Calibri"/>
              </a:rPr>
              <a:t>｢</a:t>
            </a:r>
            <a:r>
              <a:rPr lang="ja-JP" altLang="en-US" b="1" kern="100" dirty="0">
                <a:latin typeface="BIZ UDゴシック" panose="020B0400000000000000" pitchFamily="49" charset="-128"/>
                <a:ea typeface="BIZ UDゴシック" panose="020B0400000000000000" pitchFamily="49" charset="-128"/>
                <a:cs typeface="Calibri"/>
              </a:rPr>
              <a:t>ボイスメモを開いて</a:t>
            </a:r>
            <a:r>
              <a:rPr lang="ja-JP" b="1" kern="100" dirty="0">
                <a:latin typeface="BIZ UDゴシック" panose="020B0400000000000000" pitchFamily="49" charset="-128"/>
                <a:ea typeface="BIZ UDゴシック" panose="020B0400000000000000" pitchFamily="49" charset="-128"/>
                <a:cs typeface="Calibri"/>
              </a:rPr>
              <a:t>｣</a:t>
            </a:r>
            <a:r>
              <a:rPr lang="ja-JP" altLang="en-US" b="1" kern="100" dirty="0">
                <a:latin typeface="BIZ UDゴシック" panose="020B0400000000000000" pitchFamily="49" charset="-128"/>
                <a:ea typeface="BIZ UDゴシック" panose="020B0400000000000000" pitchFamily="49" charset="-128"/>
                <a:cs typeface="Calibri"/>
              </a:rPr>
              <a:t>と声をかけます</a:t>
            </a:r>
            <a:r>
              <a:rPr lang="ja-JP" altLang="en-US" b="1" kern="100" dirty="0">
                <a:latin typeface="BIZ UDゴシック" panose="020B0400000000000000" pitchFamily="49" charset="-128"/>
                <a:ea typeface="BIZ UDゴシック" panose="020B0400000000000000" pitchFamily="49" charset="-128"/>
                <a:cs typeface="Times New Roman"/>
              </a:rPr>
              <a:t>。</a:t>
            </a:r>
            <a:endParaRPr lang="ja-JP" altLang="en-US" b="1" kern="100" dirty="0">
              <a:effectLst/>
              <a:latin typeface="BIZ UDゴシック" panose="020B0400000000000000" pitchFamily="49" charset="-128"/>
              <a:ea typeface="BIZ UDゴシック" panose="020B0400000000000000" pitchFamily="49" charset="-128"/>
              <a:cs typeface="Times New Roman"/>
            </a:endParaRPr>
          </a:p>
        </p:txBody>
      </p:sp>
      <p:sp>
        <p:nvSpPr>
          <p:cNvPr id="12" name="正方形/長方形 11">
            <a:extLst>
              <a:ext uri="{FF2B5EF4-FFF2-40B4-BE49-F238E27FC236}">
                <a16:creationId xmlns:a16="http://schemas.microsoft.com/office/drawing/2014/main" id="{944A17F3-4298-4ACD-B451-9FA77E1C9318}"/>
              </a:ext>
            </a:extLst>
          </p:cNvPr>
          <p:cNvSpPr/>
          <p:nvPr/>
        </p:nvSpPr>
        <p:spPr>
          <a:xfrm>
            <a:off x="7177683" y="2053539"/>
            <a:ext cx="595035" cy="584775"/>
          </a:xfrm>
          <a:prstGeom prst="rect">
            <a:avLst/>
          </a:prstGeom>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❸</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13" name="テキスト ボックス 6">
            <a:extLst>
              <a:ext uri="{FF2B5EF4-FFF2-40B4-BE49-F238E27FC236}">
                <a16:creationId xmlns:a16="http://schemas.microsoft.com/office/drawing/2014/main" id="{94BAAC7D-20FD-42B1-91C5-8E715A9310CB}"/>
              </a:ext>
            </a:extLst>
          </p:cNvPr>
          <p:cNvSpPr txBox="1"/>
          <p:nvPr/>
        </p:nvSpPr>
        <p:spPr>
          <a:xfrm>
            <a:off x="7653836" y="2092031"/>
            <a:ext cx="2513771" cy="1200329"/>
          </a:xfrm>
          <a:prstGeom prst="rect">
            <a:avLst/>
          </a:prstGeom>
          <a:noFill/>
        </p:spPr>
        <p:txBody>
          <a:bodyPr wrap="square" lIns="91440" tIns="45720" rIns="91440" bIns="45720" rtlCol="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r>
              <a:rPr lang="ja-JP" altLang="en-US" b="1" kern="100" dirty="0">
                <a:latin typeface="BIZ UDゴシック" panose="020B0400000000000000" pitchFamily="49" charset="-128"/>
                <a:ea typeface="BIZ UDゴシック" panose="020B0400000000000000" pitchFamily="49" charset="-128"/>
                <a:cs typeface="Times New Roman"/>
              </a:rPr>
              <a:t>タッチやスワイプで再生ボタンを選び、ダブルタップすると録音データが再生されます。</a:t>
            </a:r>
          </a:p>
        </p:txBody>
      </p:sp>
      <p:sp>
        <p:nvSpPr>
          <p:cNvPr id="14" name="テキスト ボックス 13">
            <a:extLst>
              <a:ext uri="{FF2B5EF4-FFF2-40B4-BE49-F238E27FC236}">
                <a16:creationId xmlns:a16="http://schemas.microsoft.com/office/drawing/2014/main" id="{53FE4164-052A-4EC6-96F0-DB858F5DB413}"/>
              </a:ext>
            </a:extLst>
          </p:cNvPr>
          <p:cNvSpPr txBox="1"/>
          <p:nvPr/>
        </p:nvSpPr>
        <p:spPr>
          <a:xfrm>
            <a:off x="436607" y="1543677"/>
            <a:ext cx="9820186" cy="422405"/>
          </a:xfrm>
          <a:prstGeom prst="rect">
            <a:avLst/>
          </a:prstGeom>
          <a:solidFill>
            <a:srgbClr val="FFFF99"/>
          </a:solidFill>
          <a:ln w="31750">
            <a:solidFill>
              <a:schemeClr val="tx1"/>
            </a:solidFill>
            <a:prstDash val="solid"/>
          </a:ln>
        </p:spPr>
        <p:txBody>
          <a:bodyPr wrap="square" lIns="91440" tIns="72000" rIns="91440" bIns="7200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spcBef>
                <a:spcPts val="600"/>
              </a:spcBef>
            </a:pPr>
            <a:r>
              <a:rPr lang="ja-JP" altLang="en-US" b="1" kern="100" dirty="0">
                <a:latin typeface="BIZ UDゴシック" panose="020B0400000000000000" pitchFamily="49" charset="-128"/>
                <a:ea typeface="BIZ UDゴシック" panose="020B0400000000000000" pitchFamily="49" charset="-128"/>
                <a:cs typeface="Times New Roman"/>
              </a:rPr>
              <a:t>ボイスメモの再生は以下の方法で行います。</a:t>
            </a:r>
            <a:endParaRPr lang="en-US" altLang="ja-JP" b="1" kern="100" dirty="0">
              <a:latin typeface="BIZ UDゴシック" panose="020B0400000000000000" pitchFamily="49" charset="-128"/>
              <a:ea typeface="BIZ UDゴシック" panose="020B0400000000000000" pitchFamily="49" charset="-128"/>
              <a:cs typeface="Times New Roman"/>
            </a:endParaRPr>
          </a:p>
        </p:txBody>
      </p:sp>
      <p:sp>
        <p:nvSpPr>
          <p:cNvPr id="19" name="矢印: 右 18">
            <a:extLst>
              <a:ext uri="{FF2B5EF4-FFF2-40B4-BE49-F238E27FC236}">
                <a16:creationId xmlns:a16="http://schemas.microsoft.com/office/drawing/2014/main" id="{FEF36F8F-3894-46D8-9C30-4D896AFF8F21}"/>
              </a:ext>
            </a:extLst>
          </p:cNvPr>
          <p:cNvSpPr/>
          <p:nvPr/>
        </p:nvSpPr>
        <p:spPr>
          <a:xfrm>
            <a:off x="4912346" y="3396874"/>
            <a:ext cx="461331"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22" name="正方形/長方形 21">
            <a:extLst>
              <a:ext uri="{FF2B5EF4-FFF2-40B4-BE49-F238E27FC236}">
                <a16:creationId xmlns:a16="http://schemas.microsoft.com/office/drawing/2014/main" id="{BB9D677A-CBB2-42BF-88FC-4E0095B37466}"/>
              </a:ext>
            </a:extLst>
          </p:cNvPr>
          <p:cNvSpPr/>
          <p:nvPr/>
        </p:nvSpPr>
        <p:spPr>
          <a:xfrm>
            <a:off x="698500" y="5958383"/>
            <a:ext cx="595035" cy="584775"/>
          </a:xfrm>
          <a:prstGeom prst="rect">
            <a:avLst/>
          </a:prstGeom>
        </p:spPr>
        <p:txBody>
          <a:bodyPr wrap="none" lIns="91440" tIns="45720" rIns="91440" bIns="4572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❶</a:t>
            </a:r>
          </a:p>
        </p:txBody>
      </p:sp>
      <p:pic>
        <p:nvPicPr>
          <p:cNvPr id="3" name="図 4" descr="黒い画面のスクリーンショット&#10;&#10;説明は自動で生成されたものです">
            <a:extLst>
              <a:ext uri="{FF2B5EF4-FFF2-40B4-BE49-F238E27FC236}">
                <a16:creationId xmlns:a16="http://schemas.microsoft.com/office/drawing/2014/main" id="{A0E77275-6B04-427D-9165-50681BABD4B3}"/>
              </a:ext>
            </a:extLst>
          </p:cNvPr>
          <p:cNvPicPr>
            <a:picLocks noChangeAspect="1"/>
          </p:cNvPicPr>
          <p:nvPr/>
        </p:nvPicPr>
        <p:blipFill>
          <a:blip r:embed="rId3"/>
          <a:stretch>
            <a:fillRect/>
          </a:stretch>
        </p:blipFill>
        <p:spPr>
          <a:xfrm>
            <a:off x="5574984" y="2158918"/>
            <a:ext cx="1429473" cy="3095625"/>
          </a:xfrm>
          <a:prstGeom prst="rect">
            <a:avLst/>
          </a:prstGeom>
        </p:spPr>
      </p:pic>
      <p:pic>
        <p:nvPicPr>
          <p:cNvPr id="5" name="図 6" descr="グラフィカル ユーザー インターフェイス&#10;&#10;説明は自動で生成されたものです">
            <a:extLst>
              <a:ext uri="{FF2B5EF4-FFF2-40B4-BE49-F238E27FC236}">
                <a16:creationId xmlns:a16="http://schemas.microsoft.com/office/drawing/2014/main" id="{97F28DF8-9256-4B7F-B7C7-ADAB64F69015}"/>
              </a:ext>
            </a:extLst>
          </p:cNvPr>
          <p:cNvPicPr>
            <a:picLocks noChangeAspect="1"/>
          </p:cNvPicPr>
          <p:nvPr/>
        </p:nvPicPr>
        <p:blipFill>
          <a:blip r:embed="rId4"/>
          <a:stretch>
            <a:fillRect/>
          </a:stretch>
        </p:blipFill>
        <p:spPr>
          <a:xfrm>
            <a:off x="3195504" y="2158919"/>
            <a:ext cx="1429473" cy="3095625"/>
          </a:xfrm>
          <a:prstGeom prst="rect">
            <a:avLst/>
          </a:prstGeom>
        </p:spPr>
      </p:pic>
      <p:sp>
        <p:nvSpPr>
          <p:cNvPr id="7" name="四角形: 角を丸くする 6">
            <a:extLst>
              <a:ext uri="{FF2B5EF4-FFF2-40B4-BE49-F238E27FC236}">
                <a16:creationId xmlns:a16="http://schemas.microsoft.com/office/drawing/2014/main" id="{EB4C4679-DBDC-4A59-9A62-68F24BA9DF34}"/>
              </a:ext>
            </a:extLst>
          </p:cNvPr>
          <p:cNvSpPr/>
          <p:nvPr/>
        </p:nvSpPr>
        <p:spPr>
          <a:xfrm>
            <a:off x="6099999" y="3379725"/>
            <a:ext cx="379442" cy="285909"/>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21" name="テキスト ボックス 20">
            <a:extLst>
              <a:ext uri="{FF2B5EF4-FFF2-40B4-BE49-F238E27FC236}">
                <a16:creationId xmlns:a16="http://schemas.microsoft.com/office/drawing/2014/main" id="{E5B166E0-E2A3-4AE2-9C9D-E0BBF3F23D04}"/>
              </a:ext>
            </a:extLst>
          </p:cNvPr>
          <p:cNvSpPr txBox="1"/>
          <p:nvPr/>
        </p:nvSpPr>
        <p:spPr>
          <a:xfrm>
            <a:off x="7424648" y="3601428"/>
            <a:ext cx="2692407" cy="1622734"/>
          </a:xfrm>
          <a:prstGeom prst="rect">
            <a:avLst/>
          </a:prstGeom>
          <a:solidFill>
            <a:srgbClr val="FFFF99"/>
          </a:solidFill>
          <a:ln w="31750">
            <a:solidFill>
              <a:schemeClr val="tx1"/>
            </a:solidFill>
            <a:prstDash val="solid"/>
          </a:ln>
        </p:spPr>
        <p:txBody>
          <a:bodyPr wrap="square" lIns="91440" tIns="72000" rIns="91440" bIns="7200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spcBef>
                <a:spcPts val="600"/>
              </a:spcBef>
            </a:pPr>
            <a:r>
              <a:rPr lang="ja-JP" altLang="en-US" sz="1600" b="1" kern="100" dirty="0">
                <a:latin typeface="BIZ UDゴシック" panose="020B0400000000000000" pitchFamily="49" charset="-128"/>
                <a:ea typeface="BIZ UDゴシック" panose="020B0400000000000000" pitchFamily="49" charset="-128"/>
                <a:cs typeface="Times New Roman"/>
              </a:rPr>
              <a:t>ボイスメモではメモ一覧や各メモの再生ページを表示していても、２本指でダブルタップすると新規録音が開始されますので注意が必要です。</a:t>
            </a:r>
          </a:p>
        </p:txBody>
      </p:sp>
      <p:sp>
        <p:nvSpPr>
          <p:cNvPr id="24" name="テキスト ボックス 23">
            <a:extLst>
              <a:ext uri="{FF2B5EF4-FFF2-40B4-BE49-F238E27FC236}">
                <a16:creationId xmlns:a16="http://schemas.microsoft.com/office/drawing/2014/main" id="{1ECD2CB9-FDB5-68B3-D7F6-889FE754E6F2}"/>
              </a:ext>
            </a:extLst>
          </p:cNvPr>
          <p:cNvSpPr txBox="1"/>
          <p:nvPr/>
        </p:nvSpPr>
        <p:spPr>
          <a:xfrm>
            <a:off x="436607" y="5506693"/>
            <a:ext cx="9820186" cy="422405"/>
          </a:xfrm>
          <a:prstGeom prst="rect">
            <a:avLst/>
          </a:prstGeom>
          <a:solidFill>
            <a:srgbClr val="FFFF99"/>
          </a:solidFill>
          <a:ln w="31750">
            <a:solidFill>
              <a:schemeClr val="tx1"/>
            </a:solidFill>
            <a:prstDash val="solid"/>
          </a:ln>
        </p:spPr>
        <p:txBody>
          <a:bodyPr wrap="square" lIns="91440" tIns="72000" rIns="91440" bIns="7200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spcBef>
                <a:spcPts val="600"/>
              </a:spcBef>
            </a:pPr>
            <a:r>
              <a:rPr lang="ja-JP" altLang="en-US" b="1" kern="100" dirty="0">
                <a:latin typeface="BIZ UDゴシック" panose="020B0400000000000000" pitchFamily="49" charset="-128"/>
                <a:ea typeface="BIZ UDゴシック" panose="020B0400000000000000" pitchFamily="49" charset="-128"/>
                <a:cs typeface="Times New Roman"/>
              </a:rPr>
              <a:t>ボイスメモの削除は以下の方法で行います。</a:t>
            </a:r>
            <a:endParaRPr lang="en-US" altLang="ja-JP" b="1" kern="100" dirty="0">
              <a:latin typeface="BIZ UDゴシック" panose="020B0400000000000000" pitchFamily="49" charset="-128"/>
              <a:ea typeface="BIZ UDゴシック" panose="020B0400000000000000" pitchFamily="49" charset="-128"/>
              <a:cs typeface="Times New Roman"/>
            </a:endParaRPr>
          </a:p>
        </p:txBody>
      </p:sp>
      <p:sp>
        <p:nvSpPr>
          <p:cNvPr id="25" name="正方形/長方形 24">
            <a:extLst>
              <a:ext uri="{FF2B5EF4-FFF2-40B4-BE49-F238E27FC236}">
                <a16:creationId xmlns:a16="http://schemas.microsoft.com/office/drawing/2014/main" id="{3CE2B539-3D99-3F05-938E-81FAC07AB3C7}"/>
              </a:ext>
            </a:extLst>
          </p:cNvPr>
          <p:cNvSpPr/>
          <p:nvPr/>
        </p:nvSpPr>
        <p:spPr>
          <a:xfrm>
            <a:off x="4460027" y="5959292"/>
            <a:ext cx="595035" cy="584775"/>
          </a:xfrm>
          <a:prstGeom prst="rect">
            <a:avLst/>
          </a:prstGeom>
        </p:spPr>
        <p:txBody>
          <a:bodyPr wrap="none" lIns="91440" tIns="45720" rIns="91440" bIns="4572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❷</a:t>
            </a:r>
          </a:p>
        </p:txBody>
      </p:sp>
      <p:sp>
        <p:nvSpPr>
          <p:cNvPr id="26" name="テキスト ボックス 6">
            <a:extLst>
              <a:ext uri="{FF2B5EF4-FFF2-40B4-BE49-F238E27FC236}">
                <a16:creationId xmlns:a16="http://schemas.microsoft.com/office/drawing/2014/main" id="{3977B7E4-5B81-7C94-CC25-A38ACADB3466}"/>
              </a:ext>
            </a:extLst>
          </p:cNvPr>
          <p:cNvSpPr txBox="1"/>
          <p:nvPr/>
        </p:nvSpPr>
        <p:spPr>
          <a:xfrm>
            <a:off x="4960846" y="6015406"/>
            <a:ext cx="5034054" cy="923330"/>
          </a:xfrm>
          <a:prstGeom prst="rect">
            <a:avLst/>
          </a:prstGeom>
          <a:noFill/>
        </p:spPr>
        <p:txBody>
          <a:bodyPr wrap="square" lIns="91440" tIns="45720" rIns="91440" bIns="45720" rtlCol="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r>
              <a:rPr lang="ja-JP" altLang="en-US" b="1" kern="100" dirty="0">
                <a:latin typeface="BIZ UDゴシック" panose="020B0400000000000000" pitchFamily="49" charset="-128"/>
                <a:ea typeface="BIZ UDゴシック" panose="020B0400000000000000" pitchFamily="49" charset="-128"/>
                <a:cs typeface="Times New Roman"/>
              </a:rPr>
              <a:t>右スワイプで削除したいメモのタイトルを選び、上下のスワイプで削除に合わせた後にダブルタップします。</a:t>
            </a:r>
          </a:p>
        </p:txBody>
      </p:sp>
      <p:sp>
        <p:nvSpPr>
          <p:cNvPr id="27" name="テキスト ボックス 4">
            <a:extLst>
              <a:ext uri="{FF2B5EF4-FFF2-40B4-BE49-F238E27FC236}">
                <a16:creationId xmlns:a16="http://schemas.microsoft.com/office/drawing/2014/main" id="{8FC990CE-3010-0C84-EABB-DF8182454417}"/>
              </a:ext>
            </a:extLst>
          </p:cNvPr>
          <p:cNvSpPr txBox="1"/>
          <p:nvPr/>
        </p:nvSpPr>
        <p:spPr>
          <a:xfrm>
            <a:off x="1204478" y="6015406"/>
            <a:ext cx="3065793" cy="646331"/>
          </a:xfrm>
          <a:prstGeom prst="rect">
            <a:avLst/>
          </a:prstGeom>
          <a:noFill/>
        </p:spPr>
        <p:txBody>
          <a:bodyPr wrap="square" lIns="91440" tIns="45720" rIns="91440" bIns="4572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r>
              <a:rPr lang="ja-JP" altLang="en-US" b="1" kern="100" dirty="0">
                <a:latin typeface="BIZ UDゴシック" panose="020B0400000000000000" pitchFamily="49" charset="-128"/>
                <a:ea typeface="BIZ UDゴシック" panose="020B0400000000000000" pitchFamily="49" charset="-128"/>
                <a:cs typeface="Times New Roman"/>
              </a:rPr>
              <a:t>Siriを起動して</a:t>
            </a:r>
            <a:r>
              <a:rPr lang="ja-JP" b="1" kern="100" dirty="0">
                <a:latin typeface="BIZ UDゴシック" panose="020B0400000000000000" pitchFamily="49" charset="-128"/>
                <a:ea typeface="BIZ UDゴシック" panose="020B0400000000000000" pitchFamily="49" charset="-128"/>
                <a:cs typeface="Calibri"/>
              </a:rPr>
              <a:t>｢</a:t>
            </a:r>
            <a:r>
              <a:rPr lang="ja-JP" altLang="en-US" b="1" kern="100" dirty="0">
                <a:latin typeface="BIZ UDゴシック" panose="020B0400000000000000" pitchFamily="49" charset="-128"/>
                <a:ea typeface="BIZ UDゴシック" panose="020B0400000000000000" pitchFamily="49" charset="-128"/>
                <a:cs typeface="Calibri"/>
              </a:rPr>
              <a:t>ボイスメモを開いて</a:t>
            </a:r>
            <a:r>
              <a:rPr lang="ja-JP" b="1" kern="100" dirty="0">
                <a:latin typeface="BIZ UDゴシック" panose="020B0400000000000000" pitchFamily="49" charset="-128"/>
                <a:ea typeface="BIZ UDゴシック" panose="020B0400000000000000" pitchFamily="49" charset="-128"/>
                <a:cs typeface="Calibri"/>
              </a:rPr>
              <a:t>｣</a:t>
            </a:r>
            <a:r>
              <a:rPr lang="ja-JP" altLang="en-US" b="1" kern="100" dirty="0">
                <a:latin typeface="BIZ UDゴシック" panose="020B0400000000000000" pitchFamily="49" charset="-128"/>
                <a:ea typeface="BIZ UDゴシック" panose="020B0400000000000000" pitchFamily="49" charset="-128"/>
                <a:cs typeface="Calibri"/>
              </a:rPr>
              <a:t>と声をかけます</a:t>
            </a:r>
            <a:r>
              <a:rPr lang="ja-JP" altLang="en-US" b="1" kern="100" dirty="0">
                <a:latin typeface="BIZ UDゴシック" panose="020B0400000000000000" pitchFamily="49" charset="-128"/>
                <a:ea typeface="BIZ UDゴシック" panose="020B0400000000000000" pitchFamily="49" charset="-128"/>
                <a:cs typeface="Times New Roman"/>
              </a:rPr>
              <a:t>。</a:t>
            </a:r>
            <a:endParaRPr lang="ja-JP" altLang="en-US" b="1" kern="100" dirty="0">
              <a:effectLst/>
              <a:latin typeface="BIZ UDゴシック" panose="020B0400000000000000" pitchFamily="49" charset="-128"/>
              <a:ea typeface="BIZ UDゴシック" panose="020B0400000000000000" pitchFamily="49" charset="-128"/>
              <a:cs typeface="Times New Roman"/>
            </a:endParaRPr>
          </a:p>
        </p:txBody>
      </p:sp>
    </p:spTree>
    <p:extLst>
      <p:ext uri="{BB962C8B-B14F-4D97-AF65-F5344CB8AC3E}">
        <p14:creationId xmlns:p14="http://schemas.microsoft.com/office/powerpoint/2010/main" val="3517840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DB357E1E-377F-4703-AFD5-6B73FFB16323}"/>
              </a:ext>
            </a:extLst>
          </p:cNvPr>
          <p:cNvSpPr>
            <a:spLocks noGrp="1"/>
          </p:cNvSpPr>
          <p:nvPr>
            <p:ph type="ctrTitle"/>
          </p:nvPr>
        </p:nvSpPr>
        <p:spPr>
          <a:xfrm>
            <a:off x="2273400" y="594575"/>
            <a:ext cx="2308324" cy="553998"/>
          </a:xfrm>
        </p:spPr>
        <p:txBody>
          <a:bodyPr wrap="none">
            <a:spAutoFit/>
          </a:bodyPr>
          <a:lstStyle/>
          <a:p>
            <a:r>
              <a:rPr lang="ja-JP" altLang="en-US" sz="3600" dirty="0">
                <a:latin typeface="BIZ UDゴシック" panose="020B0400000000000000" pitchFamily="49" charset="-128"/>
                <a:ea typeface="BIZ UDゴシック" panose="020B0400000000000000" pitchFamily="49" charset="-128"/>
              </a:rPr>
              <a:t>アプリ紹介</a:t>
            </a:r>
          </a:p>
        </p:txBody>
      </p:sp>
      <p:sp>
        <p:nvSpPr>
          <p:cNvPr id="10" name="タイトル 1">
            <a:extLst>
              <a:ext uri="{FF2B5EF4-FFF2-40B4-BE49-F238E27FC236}">
                <a16:creationId xmlns:a16="http://schemas.microsoft.com/office/drawing/2014/main" id="{46C27971-7E0A-494D-BB47-EDAF5698958E}"/>
              </a:ext>
            </a:extLst>
          </p:cNvPr>
          <p:cNvSpPr txBox="1">
            <a:spLocks/>
          </p:cNvSpPr>
          <p:nvPr/>
        </p:nvSpPr>
        <p:spPr>
          <a:xfrm>
            <a:off x="587798" y="1794598"/>
            <a:ext cx="1596602" cy="950345"/>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solidFill>
                  <a:srgbClr val="009650"/>
                </a:solidFill>
                <a:latin typeface="BIZ UDゴシック" panose="020B0400000000000000" pitchFamily="49" charset="-128"/>
                <a:ea typeface="BIZ UDゴシック" panose="020B0400000000000000" pitchFamily="49" charset="-128"/>
                <a:cs typeface="Meiryo" charset="-128"/>
              </a:rPr>
              <a:t>目　次</a:t>
            </a:r>
          </a:p>
        </p:txBody>
      </p:sp>
      <p:pic>
        <p:nvPicPr>
          <p:cNvPr id="7" name="Picture 2" descr="スマートフォンを使うウサギのキャラクター">
            <a:extLst>
              <a:ext uri="{FF2B5EF4-FFF2-40B4-BE49-F238E27FC236}">
                <a16:creationId xmlns:a16="http://schemas.microsoft.com/office/drawing/2014/main" id="{DF1DD360-E650-4D6C-89C6-A02AB3FE8E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374" y="4019607"/>
            <a:ext cx="1596602" cy="1596602"/>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
            <a:extLst>
              <a:ext uri="{FF2B5EF4-FFF2-40B4-BE49-F238E27FC236}">
                <a16:creationId xmlns:a16="http://schemas.microsoft.com/office/drawing/2014/main" id="{765AB9F4-2AD6-47E1-B0BD-FD5A871D1F94}"/>
              </a:ext>
            </a:extLst>
          </p:cNvPr>
          <p:cNvSpPr txBox="1"/>
          <p:nvPr/>
        </p:nvSpPr>
        <p:spPr>
          <a:xfrm>
            <a:off x="2160000" y="1620000"/>
            <a:ext cx="7992000" cy="4567404"/>
          </a:xfrm>
          <a:prstGeom prst="rect">
            <a:avLst/>
          </a:prstGeom>
          <a:noFill/>
        </p:spPr>
        <p:txBody>
          <a:bodyPr wrap="square" lIns="91440" tIns="45720" rIns="91440" bIns="45720" rtlCol="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500"/>
              </a:lnSpc>
              <a:spcAft>
                <a:spcPts val="300"/>
              </a:spcAft>
              <a:tabLst>
                <a:tab pos="720000" algn="l"/>
                <a:tab pos="7056000" algn="r"/>
                <a:tab pos="7956000" algn="r"/>
              </a:tabLst>
            </a:pPr>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１．カメラを使ったアプリ</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a:p>
            <a:pPr>
              <a:lnSpc>
                <a:spcPts val="3400"/>
              </a:lnSpc>
              <a:tabLst>
                <a:tab pos="7954963" algn="r"/>
              </a:tabLst>
            </a:pPr>
            <a:r>
              <a:rPr lang="en-US" altLang="ja-JP" sz="2400" b="1" dirty="0">
                <a:latin typeface="BIZ UDゴシック" panose="020B0400000000000000" pitchFamily="49" charset="-128"/>
                <a:ea typeface="BIZ UDゴシック" panose="020B0400000000000000" pitchFamily="49" charset="-128"/>
                <a:cs typeface="Meiryo" charset="-128"/>
              </a:rPr>
              <a:t>1-A </a:t>
            </a:r>
            <a:r>
              <a:rPr lang="ja-JP" altLang="en-US" sz="2400" b="1" dirty="0">
                <a:latin typeface="BIZ UDゴシック" panose="020B0400000000000000" pitchFamily="49" charset="-128"/>
                <a:ea typeface="BIZ UDゴシック" panose="020B0400000000000000" pitchFamily="49" charset="-128"/>
                <a:cs typeface="Meiryo" charset="-128"/>
              </a:rPr>
              <a:t>カメラアプリ</a:t>
            </a:r>
            <a:r>
              <a:rPr lang="ja-JP" sz="2400" b="1" dirty="0">
                <a:latin typeface="BIZ UDゴシック" panose="020B0400000000000000" pitchFamily="49" charset="-128"/>
                <a:ea typeface="BIZ UDゴシック" panose="020B0400000000000000" pitchFamily="49" charset="-128"/>
                <a:cs typeface="Meiryo" charset="-128"/>
              </a:rPr>
              <a:t> ･･</a:t>
            </a:r>
            <a:r>
              <a:rPr lang="ja-JP" altLang="en-US" sz="2400" b="1" dirty="0">
                <a:latin typeface="BIZ UDゴシック" panose="020B0400000000000000" pitchFamily="49" charset="-128"/>
                <a:ea typeface="BIZ UDゴシック" panose="020B0400000000000000" pitchFamily="49" charset="-128"/>
                <a:cs typeface="Meiryo" charset="-128"/>
              </a:rPr>
              <a:t>･</a:t>
            </a:r>
            <a:r>
              <a:rPr lang="ja-JP" sz="2400" b="1" dirty="0">
                <a:latin typeface="BIZ UDゴシック" panose="020B0400000000000000" pitchFamily="49" charset="-128"/>
                <a:ea typeface="BIZ UDゴシック" panose="020B0400000000000000" pitchFamily="49" charset="-128"/>
                <a:cs typeface="Meiryo" charset="-128"/>
              </a:rPr>
              <a:t>････････････････････</a:t>
            </a:r>
            <a:r>
              <a:rPr lang="ja-JP" altLang="en-US" sz="2400" b="1" dirty="0">
                <a:latin typeface="BIZ UDゴシック" panose="020B0400000000000000" pitchFamily="49" charset="-128"/>
                <a:ea typeface="BIZ UDゴシック" panose="020B0400000000000000" pitchFamily="49" charset="-128"/>
                <a:cs typeface="Meiryo" charset="-128"/>
              </a:rPr>
              <a:t>･･････</a:t>
            </a:r>
            <a:r>
              <a:rPr lang="en-US" altLang="ja-JP" sz="2400" b="1" dirty="0">
                <a:latin typeface="BIZ UDゴシック" panose="020B0400000000000000" pitchFamily="49" charset="-128"/>
                <a:ea typeface="BIZ UDゴシック" panose="020B0400000000000000" pitchFamily="49" charset="-128"/>
                <a:cs typeface="Meiryo" charset="-128"/>
              </a:rPr>
              <a:t>	P4</a:t>
            </a:r>
          </a:p>
          <a:p>
            <a:pPr>
              <a:lnSpc>
                <a:spcPts val="3400"/>
              </a:lnSpc>
              <a:tabLst>
                <a:tab pos="720000" algn="l"/>
                <a:tab pos="7056000" algn="r"/>
                <a:tab pos="7956000" algn="r"/>
              </a:tabLst>
            </a:pPr>
            <a:r>
              <a:rPr lang="en-US" altLang="ja-JP" sz="2400" b="1" dirty="0">
                <a:latin typeface="BIZ UDゴシック" panose="020B0400000000000000" pitchFamily="49" charset="-128"/>
                <a:ea typeface="BIZ UDゴシック" panose="020B0400000000000000" pitchFamily="49" charset="-128"/>
                <a:cs typeface="Meiryo" charset="-128"/>
              </a:rPr>
              <a:t>1-B</a:t>
            </a:r>
            <a:r>
              <a:rPr lang="ja-JP" altLang="en-US" sz="2400" b="1" dirty="0">
                <a:latin typeface="BIZ UDゴシック" panose="020B0400000000000000" pitchFamily="49" charset="-128"/>
                <a:ea typeface="BIZ UDゴシック" panose="020B0400000000000000" pitchFamily="49" charset="-128"/>
                <a:cs typeface="Meiryo" charset="-128"/>
              </a:rPr>
              <a:t> 写真アプリ ･･･････････････････････････････</a:t>
            </a:r>
            <a:r>
              <a:rPr lang="en-US" altLang="ja-JP" sz="2400" b="1" dirty="0">
                <a:latin typeface="BIZ UDゴシック" panose="020B0400000000000000" pitchFamily="49" charset="-128"/>
                <a:ea typeface="BIZ UDゴシック" panose="020B0400000000000000" pitchFamily="49" charset="-128"/>
                <a:cs typeface="Meiryo" charset="-128"/>
              </a:rPr>
              <a:t>		P7</a:t>
            </a:r>
          </a:p>
          <a:p>
            <a:pPr>
              <a:lnSpc>
                <a:spcPts val="3400"/>
              </a:lnSpc>
              <a:tabLst>
                <a:tab pos="720000" algn="l"/>
                <a:tab pos="7056000" algn="r"/>
                <a:tab pos="7956000" algn="r"/>
              </a:tabLst>
            </a:pPr>
            <a:r>
              <a:rPr lang="en-US" altLang="ja-JP" sz="2400" b="1" dirty="0">
                <a:latin typeface="BIZ UDゴシック" panose="020B0400000000000000" pitchFamily="49" charset="-128"/>
                <a:ea typeface="BIZ UDゴシック" panose="020B0400000000000000" pitchFamily="49" charset="-128"/>
                <a:cs typeface="Meiryo" charset="-128"/>
              </a:rPr>
              <a:t>1-C</a:t>
            </a:r>
            <a:r>
              <a:rPr lang="ja-JP" altLang="en-US" sz="2400" b="1" dirty="0">
                <a:latin typeface="BIZ UDゴシック" panose="020B0400000000000000" pitchFamily="49" charset="-128"/>
                <a:ea typeface="BIZ UDゴシック" panose="020B0400000000000000" pitchFamily="49" charset="-128"/>
                <a:cs typeface="Meiryo" charset="-128"/>
              </a:rPr>
              <a:t> </a:t>
            </a:r>
            <a:r>
              <a:rPr lang="en-US" altLang="ja-JP" sz="2400" b="1" dirty="0">
                <a:latin typeface="BIZ UDゴシック" panose="020B0400000000000000" pitchFamily="49" charset="-128"/>
                <a:ea typeface="BIZ UDゴシック" panose="020B0400000000000000" pitchFamily="49" charset="-128"/>
                <a:cs typeface="Meiryo" charset="-128"/>
              </a:rPr>
              <a:t>Seeing AI(</a:t>
            </a:r>
            <a:r>
              <a:rPr lang="ja-JP" altLang="en-US" sz="2400" b="1" dirty="0">
                <a:latin typeface="BIZ UDゴシック" panose="020B0400000000000000" pitchFamily="49" charset="-128"/>
                <a:ea typeface="BIZ UDゴシック" panose="020B0400000000000000" pitchFamily="49" charset="-128"/>
                <a:cs typeface="Meiryo" charset="-128"/>
              </a:rPr>
              <a:t>シーイングエーアイ</a:t>
            </a:r>
            <a:r>
              <a:rPr lang="en-US" altLang="ja-JP" sz="2400" b="1" dirty="0">
                <a:latin typeface="BIZ UDゴシック" panose="020B0400000000000000" pitchFamily="49" charset="-128"/>
                <a:ea typeface="BIZ UDゴシック" panose="020B0400000000000000" pitchFamily="49" charset="-128"/>
                <a:cs typeface="Meiryo" charset="-128"/>
              </a:rPr>
              <a:t>)</a:t>
            </a:r>
            <a:r>
              <a:rPr lang="ja-JP" altLang="en-US" sz="2400" b="1" dirty="0">
                <a:latin typeface="BIZ UDゴシック" panose="020B0400000000000000" pitchFamily="49" charset="-128"/>
                <a:ea typeface="BIZ UDゴシック" panose="020B0400000000000000" pitchFamily="49" charset="-128"/>
                <a:cs typeface="Meiryo" charset="-128"/>
              </a:rPr>
              <a:t> ････････････</a:t>
            </a:r>
            <a:r>
              <a:rPr lang="en-US" altLang="ja-JP" sz="2400" b="1" dirty="0">
                <a:latin typeface="BIZ UDゴシック" panose="020B0400000000000000" pitchFamily="49" charset="-128"/>
                <a:ea typeface="BIZ UDゴシック" panose="020B0400000000000000" pitchFamily="49" charset="-128"/>
                <a:cs typeface="Meiryo" charset="-128"/>
              </a:rPr>
              <a:t>		P10</a:t>
            </a:r>
            <a:endParaRPr lang="en-US" dirty="0">
              <a:latin typeface="BIZ UDゴシック" panose="020B0400000000000000" pitchFamily="49" charset="-128"/>
              <a:ea typeface="BIZ UDゴシック" panose="020B0400000000000000" pitchFamily="49" charset="-128"/>
            </a:endParaRPr>
          </a:p>
          <a:p>
            <a:pPr>
              <a:lnSpc>
                <a:spcPts val="3400"/>
              </a:lnSpc>
              <a:tabLst>
                <a:tab pos="720000" algn="l"/>
                <a:tab pos="7056000" algn="r"/>
                <a:tab pos="7956000" algn="r"/>
              </a:tabLst>
            </a:pPr>
            <a:r>
              <a:rPr lang="en-US" altLang="ja-JP" sz="2400" b="1" dirty="0">
                <a:latin typeface="BIZ UDゴシック" panose="020B0400000000000000" pitchFamily="49" charset="-128"/>
                <a:ea typeface="BIZ UDゴシック" panose="020B0400000000000000" pitchFamily="49" charset="-128"/>
                <a:cs typeface="Meiryo" charset="-128"/>
              </a:rPr>
              <a:t>1-D</a:t>
            </a:r>
            <a:r>
              <a:rPr lang="ja-JP" altLang="en-US" sz="2400" b="1" dirty="0">
                <a:latin typeface="BIZ UDゴシック" panose="020B0400000000000000" pitchFamily="49" charset="-128"/>
                <a:ea typeface="BIZ UDゴシック" panose="020B0400000000000000" pitchFamily="49" charset="-128"/>
                <a:cs typeface="Meiryo" charset="-128"/>
              </a:rPr>
              <a:t> </a:t>
            </a:r>
            <a:r>
              <a:rPr lang="en-US" altLang="ja-JP" sz="2400" b="1" dirty="0">
                <a:latin typeface="BIZ UDゴシック" panose="020B0400000000000000" pitchFamily="49" charset="-128"/>
                <a:ea typeface="BIZ UDゴシック" panose="020B0400000000000000" pitchFamily="49" charset="-128"/>
                <a:cs typeface="Meiryo" charset="-128"/>
              </a:rPr>
              <a:t>Sullivan+ (</a:t>
            </a:r>
            <a:r>
              <a:rPr lang="ja-JP" altLang="en-US" sz="2400" b="1" dirty="0">
                <a:latin typeface="BIZ UDゴシック" panose="020B0400000000000000" pitchFamily="49" charset="-128"/>
                <a:ea typeface="BIZ UDゴシック" panose="020B0400000000000000" pitchFamily="49" charset="-128"/>
                <a:cs typeface="Meiryo" charset="-128"/>
              </a:rPr>
              <a:t>サリバンプラス</a:t>
            </a:r>
            <a:r>
              <a:rPr lang="en-US" altLang="ja-JP" sz="2400" b="1" dirty="0">
                <a:latin typeface="BIZ UDゴシック" panose="020B0400000000000000" pitchFamily="49" charset="-128"/>
                <a:ea typeface="BIZ UDゴシック" panose="020B0400000000000000" pitchFamily="49" charset="-128"/>
                <a:cs typeface="Meiryo" charset="-128"/>
              </a:rPr>
              <a:t>)</a:t>
            </a:r>
            <a:r>
              <a:rPr lang="ja-JP" altLang="en-US" sz="2400" b="1" dirty="0">
                <a:latin typeface="BIZ UDゴシック" panose="020B0400000000000000" pitchFamily="49" charset="-128"/>
                <a:ea typeface="BIZ UDゴシック" panose="020B0400000000000000" pitchFamily="49" charset="-128"/>
                <a:cs typeface="Meiryo" charset="-128"/>
              </a:rPr>
              <a:t> ･･･････････････</a:t>
            </a:r>
            <a:r>
              <a:rPr lang="en-US" altLang="ja-JP" sz="2400" b="1" dirty="0">
                <a:latin typeface="BIZ UDゴシック" panose="020B0400000000000000" pitchFamily="49" charset="-128"/>
                <a:ea typeface="BIZ UDゴシック" panose="020B0400000000000000" pitchFamily="49" charset="-128"/>
                <a:cs typeface="Meiryo" charset="-128"/>
              </a:rPr>
              <a:t>		P12</a:t>
            </a:r>
            <a:endParaRPr lang="en-US" altLang="ja-JP" sz="2400" dirty="0">
              <a:latin typeface="BIZ UDゴシック" panose="020B0400000000000000" pitchFamily="49" charset="-128"/>
              <a:ea typeface="BIZ UDゴシック" panose="020B0400000000000000" pitchFamily="49" charset="-128"/>
            </a:endParaRPr>
          </a:p>
          <a:p>
            <a:pPr>
              <a:lnSpc>
                <a:spcPts val="3500"/>
              </a:lnSpc>
              <a:spcBef>
                <a:spcPts val="600"/>
              </a:spcBef>
              <a:spcAft>
                <a:spcPts val="300"/>
              </a:spcAft>
              <a:tabLst>
                <a:tab pos="720000" algn="l"/>
                <a:tab pos="7056000" algn="r"/>
                <a:tab pos="7956000" algn="r"/>
              </a:tabLst>
            </a:pPr>
            <a:r>
              <a:rPr lang="ja-JP" altLang="en-US" sz="2800" b="1" dirty="0">
                <a:solidFill>
                  <a:srgbClr val="009650"/>
                </a:solidFill>
                <a:latin typeface="BIZ UDゴシック" panose="020B0400000000000000" pitchFamily="49" charset="-128"/>
                <a:ea typeface="BIZ UDゴシック" panose="020B0400000000000000" pitchFamily="49" charset="-128"/>
                <a:cs typeface="+mn-lt"/>
              </a:rPr>
              <a:t>２．便利なアプリ</a:t>
            </a:r>
            <a:endParaRPr lang="en-US" sz="2800" dirty="0">
              <a:latin typeface="BIZ UDゴシック" panose="020B0400000000000000" pitchFamily="49" charset="-128"/>
              <a:ea typeface="BIZ UDゴシック" panose="020B0400000000000000" pitchFamily="49" charset="-128"/>
              <a:cs typeface="+mn-lt"/>
            </a:endParaRPr>
          </a:p>
          <a:p>
            <a:pPr>
              <a:lnSpc>
                <a:spcPts val="3400"/>
              </a:lnSpc>
              <a:tabLst>
                <a:tab pos="720000" algn="l"/>
                <a:tab pos="7056000" algn="r"/>
                <a:tab pos="7956000" algn="r"/>
              </a:tabLst>
            </a:pPr>
            <a:r>
              <a:rPr lang="en-US" altLang="ja-JP" sz="2400" b="1" dirty="0">
                <a:latin typeface="BIZ UDゴシック" panose="020B0400000000000000" pitchFamily="49" charset="-128"/>
                <a:ea typeface="BIZ UDゴシック" panose="020B0400000000000000" pitchFamily="49" charset="-128"/>
                <a:cs typeface="Meiryo" charset="-128"/>
              </a:rPr>
              <a:t>2-A </a:t>
            </a:r>
            <a:r>
              <a:rPr lang="ja-JP" altLang="en-US" sz="2400" b="1" dirty="0">
                <a:latin typeface="BIZ UDゴシック" panose="020B0400000000000000" pitchFamily="49" charset="-128"/>
                <a:ea typeface="BIZ UDゴシック" panose="020B0400000000000000" pitchFamily="49" charset="-128"/>
                <a:cs typeface="Meiryo" charset="-128"/>
              </a:rPr>
              <a:t>マップ </a:t>
            </a:r>
            <a:r>
              <a:rPr lang="ja-JP" sz="2400" b="1" dirty="0">
                <a:latin typeface="BIZ UDゴシック" panose="020B0400000000000000" pitchFamily="49" charset="-128"/>
                <a:ea typeface="BIZ UDゴシック" panose="020B0400000000000000" pitchFamily="49" charset="-128"/>
                <a:cs typeface="Meiryo" charset="-128"/>
              </a:rPr>
              <a:t>･･････････････････････････</a:t>
            </a:r>
            <a:r>
              <a:rPr lang="ja-JP" altLang="en-US" sz="2400" b="1" dirty="0">
                <a:latin typeface="BIZ UDゴシック" panose="020B0400000000000000" pitchFamily="49" charset="-128"/>
                <a:ea typeface="BIZ UDゴシック" panose="020B0400000000000000" pitchFamily="49" charset="-128"/>
                <a:cs typeface="Meiryo" charset="-128"/>
              </a:rPr>
              <a:t>･････････</a:t>
            </a:r>
            <a:r>
              <a:rPr lang="en-US" altLang="ja-JP" sz="2400" b="1" dirty="0">
                <a:latin typeface="BIZ UDゴシック" panose="020B0400000000000000" pitchFamily="49" charset="-128"/>
                <a:ea typeface="BIZ UDゴシック" panose="020B0400000000000000" pitchFamily="49" charset="-128"/>
                <a:cs typeface="Meiryo" charset="-128"/>
              </a:rPr>
              <a:t>		P14</a:t>
            </a:r>
          </a:p>
          <a:p>
            <a:pPr>
              <a:lnSpc>
                <a:spcPts val="3400"/>
              </a:lnSpc>
              <a:tabLst>
                <a:tab pos="720000" algn="l"/>
                <a:tab pos="7056000" algn="r"/>
                <a:tab pos="7956000" algn="r"/>
              </a:tabLst>
            </a:pPr>
            <a:r>
              <a:rPr lang="en-US" altLang="ja-JP" sz="2400" b="1" dirty="0">
                <a:latin typeface="BIZ UDゴシック" panose="020B0400000000000000" pitchFamily="49" charset="-128"/>
                <a:ea typeface="BIZ UDゴシック" panose="020B0400000000000000" pitchFamily="49" charset="-128"/>
                <a:cs typeface="Meiryo" charset="-128"/>
              </a:rPr>
              <a:t>2-B</a:t>
            </a:r>
            <a:r>
              <a:rPr lang="ja-JP" altLang="en-US" sz="2400" b="1" dirty="0">
                <a:latin typeface="BIZ UDゴシック" panose="020B0400000000000000" pitchFamily="49" charset="-128"/>
                <a:ea typeface="BIZ UDゴシック" panose="020B0400000000000000" pitchFamily="49" charset="-128"/>
                <a:cs typeface="Meiryo" charset="-128"/>
              </a:rPr>
              <a:t> </a:t>
            </a:r>
            <a:r>
              <a:rPr lang="en-US" altLang="ja-JP" sz="2400" b="1" dirty="0" err="1">
                <a:latin typeface="BIZ UDゴシック" panose="020B0400000000000000" pitchFamily="49" charset="-128"/>
                <a:ea typeface="BIZ UDゴシック" panose="020B0400000000000000" pitchFamily="49" charset="-128"/>
                <a:cs typeface="Meiryo" charset="-128"/>
              </a:rPr>
              <a:t>radiko</a:t>
            </a:r>
            <a:r>
              <a:rPr lang="en-US" altLang="ja-JP" sz="2400" b="1" dirty="0">
                <a:latin typeface="BIZ UDゴシック" panose="020B0400000000000000" pitchFamily="49" charset="-128"/>
                <a:ea typeface="BIZ UDゴシック" panose="020B0400000000000000" pitchFamily="49" charset="-128"/>
                <a:cs typeface="Meiryo" charset="-128"/>
              </a:rPr>
              <a:t>(</a:t>
            </a:r>
            <a:r>
              <a:rPr lang="ja-JP" altLang="en-US" sz="2400" b="1" dirty="0">
                <a:latin typeface="BIZ UDゴシック" panose="020B0400000000000000" pitchFamily="49" charset="-128"/>
                <a:ea typeface="BIZ UDゴシック" panose="020B0400000000000000" pitchFamily="49" charset="-128"/>
                <a:cs typeface="Meiryo" charset="-128"/>
              </a:rPr>
              <a:t>ラジコ</a:t>
            </a:r>
            <a:r>
              <a:rPr lang="en-US" altLang="ja-JP" sz="2400" b="1" dirty="0">
                <a:latin typeface="BIZ UDゴシック" panose="020B0400000000000000" pitchFamily="49" charset="-128"/>
                <a:ea typeface="BIZ UDゴシック" panose="020B0400000000000000" pitchFamily="49" charset="-128"/>
                <a:cs typeface="Meiryo" charset="-128"/>
              </a:rPr>
              <a:t>)</a:t>
            </a:r>
            <a:r>
              <a:rPr lang="ja-JP" altLang="en-US" sz="2400" b="1" dirty="0">
                <a:latin typeface="BIZ UDゴシック" panose="020B0400000000000000" pitchFamily="49" charset="-128"/>
                <a:ea typeface="BIZ UDゴシック" panose="020B0400000000000000" pitchFamily="49" charset="-128"/>
                <a:cs typeface="Meiryo" charset="-128"/>
              </a:rPr>
              <a:t> ･</a:t>
            </a:r>
            <a:r>
              <a:rPr lang="ja-JP" sz="2400" b="1" dirty="0">
                <a:latin typeface="BIZ UDゴシック" panose="020B0400000000000000" pitchFamily="49" charset="-128"/>
                <a:ea typeface="BIZ UDゴシック" panose="020B0400000000000000" pitchFamily="49" charset="-128"/>
                <a:cs typeface="Meiryo" charset="-128"/>
              </a:rPr>
              <a:t>･････････････････････</a:t>
            </a:r>
            <a:r>
              <a:rPr lang="ja-JP" altLang="en-US" sz="2400" b="1" dirty="0">
                <a:latin typeface="BIZ UDゴシック" panose="020B0400000000000000" pitchFamily="49" charset="-128"/>
                <a:ea typeface="BIZ UDゴシック" panose="020B0400000000000000" pitchFamily="49" charset="-128"/>
                <a:cs typeface="Meiryo" charset="-128"/>
              </a:rPr>
              <a:t>･････</a:t>
            </a:r>
            <a:r>
              <a:rPr lang="en-US" altLang="ja-JP" sz="2400" b="1" dirty="0">
                <a:latin typeface="BIZ UDゴシック" panose="020B0400000000000000" pitchFamily="49" charset="-128"/>
                <a:ea typeface="BIZ UDゴシック" panose="020B0400000000000000" pitchFamily="49" charset="-128"/>
                <a:cs typeface="Meiryo" charset="-128"/>
              </a:rPr>
              <a:t>		P15</a:t>
            </a:r>
          </a:p>
          <a:p>
            <a:pPr>
              <a:lnSpc>
                <a:spcPts val="3400"/>
              </a:lnSpc>
              <a:tabLst>
                <a:tab pos="720000" algn="l"/>
                <a:tab pos="7056000" algn="r"/>
                <a:tab pos="7956000" algn="r"/>
              </a:tabLst>
            </a:pPr>
            <a:r>
              <a:rPr lang="ja-JP" altLang="en-US" sz="2400" b="1" dirty="0">
                <a:latin typeface="BIZ UDゴシック" panose="020B0400000000000000" pitchFamily="49" charset="-128"/>
                <a:ea typeface="BIZ UDゴシック" panose="020B0400000000000000" pitchFamily="49" charset="-128"/>
                <a:cs typeface="Meiryo" charset="-128"/>
              </a:rPr>
              <a:t>2-C Podcast</a:t>
            </a:r>
            <a:r>
              <a:rPr lang="en-US" altLang="ja-JP" sz="2400" b="1" dirty="0">
                <a:latin typeface="BIZ UDゴシック" panose="020B0400000000000000" pitchFamily="49" charset="-128"/>
                <a:ea typeface="BIZ UDゴシック" panose="020B0400000000000000" pitchFamily="49" charset="-128"/>
                <a:cs typeface="Meiryo" charset="-128"/>
              </a:rPr>
              <a:t>(</a:t>
            </a:r>
            <a:r>
              <a:rPr lang="ja-JP" altLang="en-US" sz="2400" b="1" dirty="0">
                <a:latin typeface="BIZ UDゴシック" panose="020B0400000000000000" pitchFamily="49" charset="-128"/>
                <a:ea typeface="BIZ UDゴシック" panose="020B0400000000000000" pitchFamily="49" charset="-128"/>
                <a:cs typeface="Meiryo" charset="-128"/>
              </a:rPr>
              <a:t>ポッドキャスト</a:t>
            </a:r>
            <a:r>
              <a:rPr lang="en-US" altLang="ja-JP" sz="2400" b="1" dirty="0">
                <a:latin typeface="BIZ UDゴシック" panose="020B0400000000000000" pitchFamily="49" charset="-128"/>
                <a:ea typeface="BIZ UDゴシック" panose="020B0400000000000000" pitchFamily="49" charset="-128"/>
                <a:cs typeface="Meiryo" charset="-128"/>
              </a:rPr>
              <a:t>)</a:t>
            </a:r>
            <a:r>
              <a:rPr lang="ja-JP" altLang="en-US" sz="2400" b="1" dirty="0">
                <a:latin typeface="BIZ UDゴシック" panose="020B0400000000000000" pitchFamily="49" charset="-128"/>
                <a:ea typeface="BIZ UDゴシック" panose="020B0400000000000000" pitchFamily="49" charset="-128"/>
                <a:cs typeface="Meiryo" charset="-128"/>
              </a:rPr>
              <a:t> ･････････</a:t>
            </a:r>
            <a:r>
              <a:rPr lang="ja-JP" sz="2400" b="1" dirty="0">
                <a:latin typeface="BIZ UDゴシック" panose="020B0400000000000000" pitchFamily="49" charset="-128"/>
                <a:ea typeface="BIZ UDゴシック" panose="020B0400000000000000" pitchFamily="49" charset="-128"/>
                <a:cs typeface="Meiryo" charset="-128"/>
              </a:rPr>
              <a:t>･･</a:t>
            </a:r>
            <a:r>
              <a:rPr lang="ja-JP" altLang="en-US" sz="2400" b="1" dirty="0">
                <a:latin typeface="BIZ UDゴシック" panose="020B0400000000000000" pitchFamily="49" charset="-128"/>
                <a:ea typeface="BIZ UDゴシック" panose="020B0400000000000000" pitchFamily="49" charset="-128"/>
                <a:cs typeface="Meiryo" charset="-128"/>
              </a:rPr>
              <a:t>･･･････</a:t>
            </a:r>
            <a:r>
              <a:rPr lang="en-US" altLang="ja-JP" sz="2400" b="1" dirty="0">
                <a:latin typeface="BIZ UDゴシック" panose="020B0400000000000000" pitchFamily="49" charset="-128"/>
                <a:ea typeface="BIZ UDゴシック" panose="020B0400000000000000" pitchFamily="49" charset="-128"/>
                <a:cs typeface="Meiryo" charset="-128"/>
              </a:rPr>
              <a:t>		P16</a:t>
            </a:r>
          </a:p>
          <a:p>
            <a:pPr>
              <a:lnSpc>
                <a:spcPts val="3400"/>
              </a:lnSpc>
              <a:tabLst>
                <a:tab pos="720000" algn="l"/>
                <a:tab pos="7056000" algn="r"/>
                <a:tab pos="7956000" algn="r"/>
              </a:tabLst>
            </a:pPr>
            <a:r>
              <a:rPr lang="en-US" altLang="ja-JP" sz="2400" b="1" dirty="0">
                <a:latin typeface="BIZ UDゴシック" panose="020B0400000000000000" pitchFamily="49" charset="-128"/>
                <a:ea typeface="BIZ UDゴシック" panose="020B0400000000000000" pitchFamily="49" charset="-128"/>
                <a:cs typeface="+mn-lt"/>
              </a:rPr>
              <a:t>2-D </a:t>
            </a:r>
            <a:r>
              <a:rPr lang="ja-JP" altLang="en-US" sz="2400" b="1" dirty="0">
                <a:latin typeface="BIZ UDゴシック" panose="020B0400000000000000" pitchFamily="49" charset="-128"/>
                <a:ea typeface="BIZ UDゴシック" panose="020B0400000000000000" pitchFamily="49" charset="-128"/>
                <a:cs typeface="+mn-lt"/>
              </a:rPr>
              <a:t>ボイスメモ </a:t>
            </a:r>
            <a:r>
              <a:rPr lang="ja-JP" sz="2400" b="1" dirty="0">
                <a:latin typeface="BIZ UDゴシック" panose="020B0400000000000000" pitchFamily="49" charset="-128"/>
                <a:ea typeface="BIZ UDゴシック" panose="020B0400000000000000" pitchFamily="49" charset="-128"/>
                <a:cs typeface="+mn-lt"/>
              </a:rPr>
              <a:t>････････</a:t>
            </a:r>
            <a:r>
              <a:rPr lang="ja-JP" altLang="en-US" sz="2400" b="1" dirty="0">
                <a:latin typeface="BIZ UDゴシック" panose="020B0400000000000000" pitchFamily="49" charset="-128"/>
                <a:ea typeface="BIZ UDゴシック" panose="020B0400000000000000" pitchFamily="49" charset="-128"/>
                <a:cs typeface="+mn-lt"/>
              </a:rPr>
              <a:t>･･･････</a:t>
            </a:r>
            <a:r>
              <a:rPr lang="ja-JP" sz="2400" b="1" dirty="0">
                <a:latin typeface="BIZ UDゴシック" panose="020B0400000000000000" pitchFamily="49" charset="-128"/>
                <a:ea typeface="BIZ UDゴシック" panose="020B0400000000000000" pitchFamily="49" charset="-128"/>
                <a:cs typeface="+mn-lt"/>
              </a:rPr>
              <a:t>･････</a:t>
            </a:r>
            <a:r>
              <a:rPr lang="ja-JP" altLang="en-US" sz="2400" b="1" dirty="0">
                <a:latin typeface="BIZ UDゴシック" panose="020B0400000000000000" pitchFamily="49" charset="-128"/>
                <a:ea typeface="BIZ UDゴシック" panose="020B0400000000000000" pitchFamily="49" charset="-128"/>
                <a:cs typeface="+mn-lt"/>
              </a:rPr>
              <a:t>･･</a:t>
            </a:r>
            <a:r>
              <a:rPr lang="ja-JP" sz="2400" b="1" dirty="0">
                <a:latin typeface="BIZ UDゴシック" panose="020B0400000000000000" pitchFamily="49" charset="-128"/>
                <a:ea typeface="BIZ UDゴシック" panose="020B0400000000000000" pitchFamily="49" charset="-128"/>
                <a:cs typeface="+mn-lt"/>
              </a:rPr>
              <a:t>･････</a:t>
            </a:r>
            <a:r>
              <a:rPr lang="ja-JP" altLang="en-US" sz="2400" b="1" dirty="0">
                <a:latin typeface="BIZ UDゴシック" panose="020B0400000000000000" pitchFamily="49" charset="-128"/>
                <a:ea typeface="BIZ UDゴシック" panose="020B0400000000000000" pitchFamily="49" charset="-128"/>
                <a:cs typeface="+mn-lt"/>
              </a:rPr>
              <a:t>････</a:t>
            </a:r>
            <a:r>
              <a:rPr lang="en-US" altLang="ja-JP" sz="2400" b="1" dirty="0">
                <a:latin typeface="BIZ UDゴシック" panose="020B0400000000000000" pitchFamily="49" charset="-128"/>
                <a:ea typeface="BIZ UDゴシック" panose="020B0400000000000000" pitchFamily="49" charset="-128"/>
                <a:cs typeface="+mn-lt"/>
              </a:rPr>
              <a:t>		P17</a:t>
            </a:r>
            <a:endParaRPr lang="en-US"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552335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2">
            <a:extLst>
              <a:ext uri="{FF2B5EF4-FFF2-40B4-BE49-F238E27FC236}">
                <a16:creationId xmlns:a16="http://schemas.microsoft.com/office/drawing/2014/main" id="{CAE20B80-C3B6-8EDE-ED2C-863705FE64E8}"/>
              </a:ext>
            </a:extLst>
          </p:cNvPr>
          <p:cNvSpPr txBox="1">
            <a:spLocks/>
          </p:cNvSpPr>
          <p:nvPr/>
        </p:nvSpPr>
        <p:spPr>
          <a:xfrm>
            <a:off x="2527300" y="1343025"/>
            <a:ext cx="7543000" cy="397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ja-JP" altLang="en-US" sz="15439" dirty="0">
                <a:solidFill>
                  <a:srgbClr val="009650"/>
                </a:solidFill>
                <a:latin typeface="BIZ UDゴシック" panose="020B0400000000000000" pitchFamily="49" charset="-128"/>
                <a:ea typeface="BIZ UDゴシック" panose="020B0400000000000000" pitchFamily="49" charset="-128"/>
              </a:rPr>
              <a:t>１</a:t>
            </a:r>
          </a:p>
          <a:p>
            <a:pPr>
              <a:lnSpc>
                <a:spcPct val="100000"/>
              </a:lnSpc>
            </a:pPr>
            <a:r>
              <a:rPr lang="ja-JP" altLang="en-US" sz="5400" dirty="0">
                <a:latin typeface="BIZ UDゴシック" panose="020B0400000000000000" pitchFamily="49" charset="-128"/>
                <a:ea typeface="BIZ UDゴシック" panose="020B0400000000000000" pitchFamily="49" charset="-128"/>
              </a:rPr>
              <a:t>カメラを使ったアプリ</a:t>
            </a:r>
            <a:endParaRPr lang="en-US" altLang="ja-JP" dirty="0">
              <a:latin typeface="BIZ UDゴシック" panose="020B0400000000000000" pitchFamily="49" charset="-128"/>
              <a:ea typeface="BIZ UDゴシック" panose="020B0400000000000000" pitchFamily="49" charset="-128"/>
            </a:endParaRPr>
          </a:p>
        </p:txBody>
      </p:sp>
      <p:pic>
        <p:nvPicPr>
          <p:cNvPr id="1026" name="Picture 2" descr="スマートフォンで写真を撮る人のイラスト（女性・縦）">
            <a:extLst>
              <a:ext uri="{FF2B5EF4-FFF2-40B4-BE49-F238E27FC236}">
                <a16:creationId xmlns:a16="http://schemas.microsoft.com/office/drawing/2014/main" id="{3B54E9FC-462E-12A9-C426-262A5CEFB9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00" y="4236700"/>
            <a:ext cx="1570853" cy="215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358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81761" y="493916"/>
            <a:ext cx="951199" cy="710067"/>
          </a:xfrm>
          <a:prstGeom prst="rect">
            <a:avLst/>
          </a:prstGeom>
        </p:spPr>
        <p:txBody>
          <a:bodyPr vert="horz" wrap="none" lIns="90000" tIns="46800" rIns="90000" bIns="4680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lnSpc>
                <a:spcPct val="100000"/>
              </a:lnSpc>
            </a:pPr>
            <a:r>
              <a:rPr lang="en-US" altLang="ja-JP" sz="4000" dirty="0">
                <a:latin typeface="BIZ UDゴシック" panose="020B0400000000000000" pitchFamily="49" charset="-128"/>
                <a:ea typeface="BIZ UDゴシック" panose="020B0400000000000000" pitchFamily="49" charset="-128"/>
              </a:rPr>
              <a:t>1-A</a:t>
            </a:r>
            <a:endParaRPr lang="en-US" sz="4000" dirty="0">
              <a:latin typeface="BIZ UDゴシック" panose="020B0400000000000000" pitchFamily="49" charset="-128"/>
              <a:ea typeface="BIZ UDゴシック" panose="020B0400000000000000" pitchFamily="49" charset="-128"/>
            </a:endParaRPr>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501840" y="356508"/>
            <a:ext cx="4103688" cy="984885"/>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3200" kern="0" dirty="0">
                <a:latin typeface="BIZ UDゴシック" panose="020B0400000000000000" pitchFamily="49" charset="-128"/>
                <a:ea typeface="BIZ UDゴシック" panose="020B0400000000000000" pitchFamily="49" charset="-128"/>
              </a:rPr>
              <a:t>カメラを使ったアプリ</a:t>
            </a:r>
            <a:endParaRPr lang="ja-JP" altLang="en-US" sz="3200" kern="0" dirty="0">
              <a:latin typeface="BIZ UDゴシック" panose="020B0400000000000000" pitchFamily="49" charset="-128"/>
              <a:ea typeface="BIZ UDゴシック" panose="020B0400000000000000" pitchFamily="49" charset="-128"/>
            </a:endParaRPr>
          </a:p>
          <a:p>
            <a:r>
              <a:rPr lang="ja-JP" altLang="en-US" sz="3200" kern="0" dirty="0">
                <a:latin typeface="BIZ UDゴシック" panose="020B0400000000000000" pitchFamily="49" charset="-128"/>
                <a:ea typeface="BIZ UDゴシック" panose="020B0400000000000000" pitchFamily="49" charset="-128"/>
              </a:rPr>
              <a:t>カメラアプリ</a:t>
            </a:r>
          </a:p>
        </p:txBody>
      </p:sp>
      <p:sp>
        <p:nvSpPr>
          <p:cNvPr id="7" name="テキスト ボックス 1">
            <a:extLst>
              <a:ext uri="{FF2B5EF4-FFF2-40B4-BE49-F238E27FC236}">
                <a16:creationId xmlns:a16="http://schemas.microsoft.com/office/drawing/2014/main" id="{C46F6CD9-C75D-4EEC-B61A-CC3EA598CE88}"/>
              </a:ext>
            </a:extLst>
          </p:cNvPr>
          <p:cNvSpPr txBox="1"/>
          <p:nvPr/>
        </p:nvSpPr>
        <p:spPr>
          <a:xfrm>
            <a:off x="436607" y="1512426"/>
            <a:ext cx="9820186" cy="672867"/>
          </a:xfrm>
          <a:prstGeom prst="rect">
            <a:avLst/>
          </a:prstGeom>
          <a:solidFill>
            <a:srgbClr val="FFFF99"/>
          </a:solidFill>
          <a:ln w="31750">
            <a:solidFill>
              <a:schemeClr val="tx1"/>
            </a:solidFill>
            <a:prstDash val="solid"/>
          </a:ln>
        </p:spPr>
        <p:txBody>
          <a:bodyPr wrap="square" lIns="91440" tIns="72000" rIns="91440" bIns="4572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spcBef>
                <a:spcPts val="600"/>
              </a:spcBef>
            </a:pPr>
            <a:r>
              <a:rPr lang="en-US" altLang="ja-JP" b="1" kern="100" dirty="0" err="1">
                <a:latin typeface="BIZ UDゴシック" panose="020B0400000000000000" pitchFamily="49" charset="-128"/>
                <a:ea typeface="BIZ UDゴシック" panose="020B0400000000000000" pitchFamily="49" charset="-128"/>
                <a:cs typeface="Times New Roman"/>
              </a:rPr>
              <a:t>目が見えない、見えにくいとカメラ</a:t>
            </a:r>
            <a:r>
              <a:rPr lang="ja-JP" altLang="en-US" b="1" kern="100" dirty="0">
                <a:latin typeface="BIZ UDゴシック" panose="020B0400000000000000" pitchFamily="49" charset="-128"/>
                <a:ea typeface="BIZ UDゴシック" panose="020B0400000000000000" pitchFamily="49" charset="-128"/>
                <a:cs typeface="Times New Roman"/>
              </a:rPr>
              <a:t>の</a:t>
            </a:r>
            <a:r>
              <a:rPr lang="en-US" altLang="ja-JP" b="1" kern="100" dirty="0" err="1">
                <a:latin typeface="BIZ UDゴシック" panose="020B0400000000000000" pitchFamily="49" charset="-128"/>
                <a:ea typeface="BIZ UDゴシック" panose="020B0400000000000000" pitchFamily="49" charset="-128"/>
                <a:cs typeface="Times New Roman"/>
              </a:rPr>
              <a:t>使用が難しいと考えがちですが</a:t>
            </a:r>
            <a:r>
              <a:rPr lang="en-US" altLang="ja-JP" b="1" kern="100" dirty="0">
                <a:latin typeface="BIZ UDゴシック" panose="020B0400000000000000" pitchFamily="49" charset="-128"/>
                <a:ea typeface="BIZ UDゴシック" panose="020B0400000000000000" pitchFamily="49" charset="-128"/>
                <a:cs typeface="Times New Roman"/>
              </a:rPr>
              <a:t>、</a:t>
            </a:r>
            <a:r>
              <a:rPr lang="ja-JP" altLang="en-US" b="1" kern="100" dirty="0">
                <a:latin typeface="BIZ UDゴシック" panose="020B0400000000000000" pitchFamily="49" charset="-128"/>
                <a:ea typeface="BIZ UDゴシック" panose="020B0400000000000000" pitchFamily="49" charset="-128"/>
                <a:cs typeface="Times New Roman"/>
              </a:rPr>
              <a:t>ＱＲ</a:t>
            </a:r>
            <a:r>
              <a:rPr lang="en-US" altLang="ja-JP" b="1" kern="100" dirty="0" err="1">
                <a:latin typeface="BIZ UDゴシック" panose="020B0400000000000000" pitchFamily="49" charset="-128"/>
                <a:ea typeface="BIZ UDゴシック" panose="020B0400000000000000" pitchFamily="49" charset="-128"/>
                <a:cs typeface="Times New Roman"/>
              </a:rPr>
              <a:t>コードや</a:t>
            </a:r>
            <a:r>
              <a:rPr lang="ja-JP" altLang="en-US" b="1" kern="100" dirty="0">
                <a:latin typeface="BIZ UDゴシック" panose="020B0400000000000000" pitchFamily="49" charset="-128"/>
                <a:ea typeface="BIZ UDゴシック" panose="020B0400000000000000" pitchFamily="49" charset="-128"/>
                <a:cs typeface="Times New Roman"/>
              </a:rPr>
              <a:t>文字認識</a:t>
            </a:r>
            <a:r>
              <a:rPr lang="en-US" altLang="ja-JP" b="1" kern="100" dirty="0" err="1">
                <a:latin typeface="BIZ UDゴシック" panose="020B0400000000000000" pitchFamily="49" charset="-128"/>
                <a:ea typeface="BIZ UDゴシック" panose="020B0400000000000000" pitchFamily="49" charset="-128"/>
                <a:cs typeface="Times New Roman"/>
              </a:rPr>
              <a:t>による文章の読み取りなど</a:t>
            </a:r>
            <a:r>
              <a:rPr lang="ja-JP" altLang="en-US" b="1" kern="100" dirty="0">
                <a:latin typeface="BIZ UDゴシック" panose="020B0400000000000000" pitchFamily="49" charset="-128"/>
                <a:ea typeface="BIZ UDゴシック" panose="020B0400000000000000" pitchFamily="49" charset="-128"/>
                <a:cs typeface="Times New Roman"/>
              </a:rPr>
              <a:t>、</a:t>
            </a:r>
            <a:r>
              <a:rPr lang="en-US" altLang="ja-JP" b="1" kern="100" dirty="0" err="1">
                <a:latin typeface="BIZ UDゴシック" panose="020B0400000000000000" pitchFamily="49" charset="-128"/>
                <a:ea typeface="BIZ UDゴシック" panose="020B0400000000000000" pitchFamily="49" charset="-128"/>
                <a:cs typeface="Times New Roman"/>
              </a:rPr>
              <a:t>視覚障害者でもカメラを利用する機会は多くなってきています</a:t>
            </a:r>
            <a:r>
              <a:rPr lang="en-US" altLang="ja-JP" b="1" kern="100" dirty="0">
                <a:latin typeface="BIZ UDゴシック" panose="020B0400000000000000" pitchFamily="49" charset="-128"/>
                <a:ea typeface="BIZ UDゴシック" panose="020B0400000000000000" pitchFamily="49" charset="-128"/>
                <a:cs typeface="Times New Roman"/>
              </a:rPr>
              <a:t>。</a:t>
            </a:r>
            <a:endParaRPr lang="ja-JP" altLang="en-US" b="1" kern="100" dirty="0">
              <a:latin typeface="BIZ UDゴシック" panose="020B0400000000000000" pitchFamily="49" charset="-128"/>
              <a:ea typeface="BIZ UDゴシック" panose="020B0400000000000000" pitchFamily="49" charset="-128"/>
              <a:cs typeface="Times New Roman"/>
            </a:endParaRPr>
          </a:p>
        </p:txBody>
      </p:sp>
      <p:sp>
        <p:nvSpPr>
          <p:cNvPr id="10" name="正方形/長方形 9">
            <a:extLst>
              <a:ext uri="{FF2B5EF4-FFF2-40B4-BE49-F238E27FC236}">
                <a16:creationId xmlns:a16="http://schemas.microsoft.com/office/drawing/2014/main" id="{81454611-EAFB-482B-8EB7-182506495B82}"/>
              </a:ext>
            </a:extLst>
          </p:cNvPr>
          <p:cNvSpPr/>
          <p:nvPr/>
        </p:nvSpPr>
        <p:spPr>
          <a:xfrm>
            <a:off x="435011" y="2319555"/>
            <a:ext cx="550595" cy="584775"/>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❶</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11" name="テキスト ボックス 2">
            <a:extLst>
              <a:ext uri="{FF2B5EF4-FFF2-40B4-BE49-F238E27FC236}">
                <a16:creationId xmlns:a16="http://schemas.microsoft.com/office/drawing/2014/main" id="{DF9E2A0C-ECC5-454C-A0FC-CEB1AFCFB3CB}"/>
              </a:ext>
            </a:extLst>
          </p:cNvPr>
          <p:cNvSpPr txBox="1"/>
          <p:nvPr/>
        </p:nvSpPr>
        <p:spPr>
          <a:xfrm>
            <a:off x="4179141" y="2375770"/>
            <a:ext cx="2743557" cy="1200329"/>
          </a:xfrm>
          <a:prstGeom prst="rect">
            <a:avLst/>
          </a:prstGeom>
          <a:noFill/>
        </p:spPr>
        <p:txBody>
          <a:bodyPr wrap="square" lIns="91440" tIns="45720" rIns="91440" bIns="45720" rtlCol="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r>
              <a:rPr lang="ja-JP" altLang="en-US" b="1" kern="100" dirty="0">
                <a:latin typeface="BIZ UDゴシック" panose="020B0400000000000000" pitchFamily="49" charset="-128"/>
                <a:ea typeface="BIZ UDゴシック" panose="020B0400000000000000" pitchFamily="49" charset="-128"/>
                <a:cs typeface="Times New Roman"/>
              </a:rPr>
              <a:t>タッチやスワイプで「カメラモード」を探し、上下のスワイプでビデオやカメラを切り替えます。</a:t>
            </a:r>
          </a:p>
        </p:txBody>
      </p:sp>
      <p:sp>
        <p:nvSpPr>
          <p:cNvPr id="12" name="正方形/長方形 11">
            <a:extLst>
              <a:ext uri="{FF2B5EF4-FFF2-40B4-BE49-F238E27FC236}">
                <a16:creationId xmlns:a16="http://schemas.microsoft.com/office/drawing/2014/main" id="{506348D5-3647-4E6A-AE63-AC108E23D18C}"/>
              </a:ext>
            </a:extLst>
          </p:cNvPr>
          <p:cNvSpPr/>
          <p:nvPr/>
        </p:nvSpPr>
        <p:spPr>
          <a:xfrm>
            <a:off x="3693089" y="2336707"/>
            <a:ext cx="596929" cy="584775"/>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13" name="テキスト ボックス 4">
            <a:extLst>
              <a:ext uri="{FF2B5EF4-FFF2-40B4-BE49-F238E27FC236}">
                <a16:creationId xmlns:a16="http://schemas.microsoft.com/office/drawing/2014/main" id="{F16AD3AA-D61E-415D-8AF8-05530740AA41}"/>
              </a:ext>
            </a:extLst>
          </p:cNvPr>
          <p:cNvSpPr txBox="1"/>
          <p:nvPr/>
        </p:nvSpPr>
        <p:spPr>
          <a:xfrm>
            <a:off x="966114" y="2395754"/>
            <a:ext cx="2551786" cy="923330"/>
          </a:xfrm>
          <a:prstGeom prst="rect">
            <a:avLst/>
          </a:prstGeom>
          <a:noFill/>
        </p:spPr>
        <p:txBody>
          <a:bodyPr wrap="square" lIns="91440" tIns="45720" rIns="91440" bIns="4572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r>
              <a:rPr lang="ja-JP" altLang="en-US" b="1" dirty="0">
                <a:latin typeface="BIZ UDゴシック" panose="020B0400000000000000" pitchFamily="49" charset="-128"/>
                <a:ea typeface="BIZ UDゴシック" panose="020B0400000000000000" pitchFamily="49" charset="-128"/>
                <a:cs typeface="Calibri"/>
              </a:rPr>
              <a:t>Siriを起動して</a:t>
            </a:r>
            <a:r>
              <a:rPr lang="en-US" b="1" dirty="0">
                <a:latin typeface="BIZ UDゴシック" panose="020B0400000000000000" pitchFamily="49" charset="-128"/>
                <a:ea typeface="BIZ UDゴシック" panose="020B0400000000000000" pitchFamily="49" charset="-128"/>
                <a:cs typeface="Calibri"/>
              </a:rPr>
              <a:t>｢</a:t>
            </a:r>
            <a:r>
              <a:rPr lang="ja-JP" altLang="en-US" b="1" dirty="0">
                <a:latin typeface="BIZ UDゴシック" panose="020B0400000000000000" pitchFamily="49" charset="-128"/>
                <a:ea typeface="BIZ UDゴシック" panose="020B0400000000000000" pitchFamily="49" charset="-128"/>
                <a:cs typeface="Calibri"/>
              </a:rPr>
              <a:t>カメラを開いて</a:t>
            </a:r>
            <a:r>
              <a:rPr lang="ja-JP" b="1" dirty="0">
                <a:latin typeface="BIZ UDゴシック" panose="020B0400000000000000" pitchFamily="49" charset="-128"/>
                <a:ea typeface="BIZ UDゴシック" panose="020B0400000000000000" pitchFamily="49" charset="-128"/>
                <a:cs typeface="+mn-lt"/>
              </a:rPr>
              <a:t>｣</a:t>
            </a:r>
            <a:r>
              <a:rPr lang="ja-JP" altLang="en-US" b="1" dirty="0">
                <a:latin typeface="BIZ UDゴシック" panose="020B0400000000000000" pitchFamily="49" charset="-128"/>
                <a:ea typeface="BIZ UDゴシック" panose="020B0400000000000000" pitchFamily="49" charset="-128"/>
                <a:cs typeface="Calibri"/>
              </a:rPr>
              <a:t>と声をかけます。</a:t>
            </a:r>
            <a:endParaRPr lang="en-US" altLang="ja-JP" b="1" dirty="0">
              <a:latin typeface="BIZ UDゴシック" panose="020B0400000000000000" pitchFamily="49" charset="-128"/>
              <a:ea typeface="BIZ UDゴシック" panose="020B0400000000000000" pitchFamily="49" charset="-128"/>
              <a:cs typeface="Calibri"/>
            </a:endParaRPr>
          </a:p>
        </p:txBody>
      </p:sp>
      <p:sp>
        <p:nvSpPr>
          <p:cNvPr id="14" name="正方形/長方形 13">
            <a:extLst>
              <a:ext uri="{FF2B5EF4-FFF2-40B4-BE49-F238E27FC236}">
                <a16:creationId xmlns:a16="http://schemas.microsoft.com/office/drawing/2014/main" id="{0399E4AF-C429-4705-95EB-E0E5AA96929A}"/>
              </a:ext>
            </a:extLst>
          </p:cNvPr>
          <p:cNvSpPr/>
          <p:nvPr/>
        </p:nvSpPr>
        <p:spPr>
          <a:xfrm>
            <a:off x="7065807" y="2336706"/>
            <a:ext cx="595035" cy="584775"/>
          </a:xfrm>
          <a:prstGeom prst="rect">
            <a:avLst/>
          </a:prstGeom>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❸</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15" name="テキスト ボックス 6">
            <a:extLst>
              <a:ext uri="{FF2B5EF4-FFF2-40B4-BE49-F238E27FC236}">
                <a16:creationId xmlns:a16="http://schemas.microsoft.com/office/drawing/2014/main" id="{E91B5FDB-8921-4765-8C88-CF77708F0961}"/>
              </a:ext>
            </a:extLst>
          </p:cNvPr>
          <p:cNvSpPr txBox="1"/>
          <p:nvPr/>
        </p:nvSpPr>
        <p:spPr>
          <a:xfrm>
            <a:off x="7593933" y="2375770"/>
            <a:ext cx="2553367" cy="1477328"/>
          </a:xfrm>
          <a:prstGeom prst="rect">
            <a:avLst/>
          </a:prstGeom>
          <a:noFill/>
        </p:spPr>
        <p:txBody>
          <a:bodyPr wrap="square" lIns="91440" tIns="45720" rIns="91440" bIns="45720" rtlCol="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r>
              <a:rPr lang="ja-JP" altLang="en-US" b="1" kern="100" dirty="0">
                <a:latin typeface="BIZ UDゴシック" panose="020B0400000000000000" pitchFamily="49" charset="-128"/>
                <a:ea typeface="BIZ UDゴシック" panose="020B0400000000000000" pitchFamily="49" charset="-128"/>
                <a:cs typeface="Times New Roman"/>
              </a:rPr>
              <a:t>２本指でダブルタップし写真を撮影します。</a:t>
            </a:r>
            <a:endParaRPr lang="ja-JP" dirty="0">
              <a:latin typeface="BIZ UDゴシック" panose="020B0400000000000000" pitchFamily="49" charset="-128"/>
              <a:ea typeface="BIZ UDゴシック" panose="020B0400000000000000" pitchFamily="49" charset="-128"/>
            </a:endParaRPr>
          </a:p>
          <a:p>
            <a:pPr algn="just"/>
            <a:r>
              <a:rPr lang="ja-JP" altLang="en-US" b="1" kern="100" dirty="0">
                <a:latin typeface="BIZ UDゴシック" panose="020B0400000000000000" pitchFamily="49" charset="-128"/>
                <a:ea typeface="BIZ UDゴシック" panose="020B0400000000000000" pitchFamily="49" charset="-128"/>
                <a:cs typeface="Times New Roman"/>
              </a:rPr>
              <a:t>ビデオは、録画の開始も停止も２本指でダブルタップします。</a:t>
            </a:r>
            <a:endParaRPr lang="ja-JP" dirty="0">
              <a:latin typeface="BIZ UDゴシック" panose="020B0400000000000000" pitchFamily="49" charset="-128"/>
              <a:ea typeface="BIZ UDゴシック" panose="020B0400000000000000" pitchFamily="49" charset="-128"/>
            </a:endParaRPr>
          </a:p>
        </p:txBody>
      </p:sp>
      <p:sp>
        <p:nvSpPr>
          <p:cNvPr id="8" name="テキスト ボックス 7">
            <a:extLst>
              <a:ext uri="{FF2B5EF4-FFF2-40B4-BE49-F238E27FC236}">
                <a16:creationId xmlns:a16="http://schemas.microsoft.com/office/drawing/2014/main" id="{19F7072F-E1E4-4BE8-83D3-1618E9960E81}"/>
              </a:ext>
            </a:extLst>
          </p:cNvPr>
          <p:cNvSpPr txBox="1"/>
          <p:nvPr/>
        </p:nvSpPr>
        <p:spPr>
          <a:xfrm>
            <a:off x="4243605" y="4467225"/>
            <a:ext cx="5872026" cy="2269065"/>
          </a:xfrm>
          <a:prstGeom prst="rect">
            <a:avLst/>
          </a:prstGeom>
          <a:solidFill>
            <a:srgbClr val="FFFF99"/>
          </a:solidFill>
          <a:ln w="31750">
            <a:solidFill>
              <a:schemeClr val="tx1"/>
            </a:solidFill>
            <a:prstDash val="solid"/>
          </a:ln>
        </p:spPr>
        <p:txBody>
          <a:bodyPr wrap="square" lIns="91440" tIns="72000" rIns="91440" bIns="7200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r>
              <a:rPr lang="ja-JP" altLang="en-US" sz="1600" b="1" kern="100" dirty="0">
                <a:latin typeface="BIZ UDゴシック" panose="020B0400000000000000" pitchFamily="49" charset="-128"/>
                <a:ea typeface="BIZ UDゴシック" panose="020B0400000000000000" pitchFamily="49" charset="-128"/>
                <a:cs typeface="Times New Roman"/>
              </a:rPr>
              <a:t>　カメラアプリ使用中にVoiceOverを使用していると</a:t>
            </a:r>
            <a:r>
              <a:rPr lang="en-US" altLang="ja-JP" sz="1600" b="1" kern="100" dirty="0">
                <a:latin typeface="BIZ UDゴシック" panose="020B0400000000000000" pitchFamily="49" charset="-128"/>
                <a:ea typeface="BIZ UDゴシック" panose="020B0400000000000000" pitchFamily="49" charset="-128"/>
                <a:cs typeface="Calibri"/>
              </a:rPr>
              <a:t>｢</a:t>
            </a:r>
            <a:r>
              <a:rPr lang="en-US" altLang="ja-JP" sz="1600" b="1" kern="100" dirty="0" err="1">
                <a:latin typeface="BIZ UDゴシック" panose="020B0400000000000000" pitchFamily="49" charset="-128"/>
                <a:ea typeface="BIZ UDゴシック" panose="020B0400000000000000" pitchFamily="49" charset="-128"/>
                <a:cs typeface="Calibri"/>
              </a:rPr>
              <a:t>左に傾ける</a:t>
            </a:r>
            <a:r>
              <a:rPr lang="ja-JP" sz="1600" b="1" kern="100" dirty="0">
                <a:latin typeface="BIZ UDゴシック" panose="020B0400000000000000" pitchFamily="49" charset="-128"/>
                <a:ea typeface="BIZ UDゴシック" panose="020B0400000000000000" pitchFamily="49" charset="-128"/>
                <a:cs typeface="Calibri"/>
              </a:rPr>
              <a:t>｣といったように</a:t>
            </a:r>
            <a:r>
              <a:rPr lang="ja-JP" altLang="en-US" sz="1600" b="1" kern="100" dirty="0">
                <a:latin typeface="BIZ UDゴシック" panose="020B0400000000000000" pitchFamily="49" charset="-128"/>
                <a:ea typeface="BIZ UDゴシック" panose="020B0400000000000000" pitchFamily="49" charset="-128"/>
                <a:cs typeface="Calibri"/>
              </a:rPr>
              <a:t>、</a:t>
            </a:r>
            <a:r>
              <a:rPr lang="ja-JP" altLang="en-US" sz="1600" b="1" kern="100" dirty="0">
                <a:latin typeface="BIZ UDゴシック" panose="020B0400000000000000" pitchFamily="49" charset="-128"/>
                <a:ea typeface="BIZ UDゴシック" panose="020B0400000000000000" pitchFamily="49" charset="-128"/>
                <a:cs typeface="Times New Roman"/>
              </a:rPr>
              <a:t>カメラの水平を保つためのサポート音声や、人物が何人フレームに入っているかといったことを教えてくれます。</a:t>
            </a:r>
            <a:endParaRPr lang="en-US" altLang="ja-JP" dirty="0">
              <a:latin typeface="BIZ UDゴシック" panose="020B0400000000000000" pitchFamily="49" charset="-128"/>
              <a:ea typeface="BIZ UDゴシック" panose="020B0400000000000000" pitchFamily="49" charset="-128"/>
              <a:cs typeface="Calibri" panose="020F0502020204030204"/>
            </a:endParaRPr>
          </a:p>
          <a:p>
            <a:pPr algn="just">
              <a:spcBef>
                <a:spcPts val="600"/>
              </a:spcBef>
              <a:spcAft>
                <a:spcPts val="600"/>
              </a:spcAft>
            </a:pPr>
            <a:r>
              <a:rPr lang="ja-JP" altLang="en-US" sz="1600" b="1" kern="100" dirty="0">
                <a:latin typeface="BIZ UDゴシック" panose="020B0400000000000000" pitchFamily="49" charset="-128"/>
                <a:ea typeface="BIZ UDゴシック" panose="020B0400000000000000" pitchFamily="49" charset="-128"/>
                <a:cs typeface="Times New Roman"/>
              </a:rPr>
              <a:t>　</a:t>
            </a:r>
            <a:r>
              <a:rPr lang="ja-JP" sz="1600" b="1" kern="100" dirty="0">
                <a:latin typeface="BIZ UDゴシック" panose="020B0400000000000000" pitchFamily="49" charset="-128"/>
                <a:ea typeface="BIZ UDゴシック" panose="020B0400000000000000" pitchFamily="49" charset="-128"/>
                <a:cs typeface="Times New Roman"/>
              </a:rPr>
              <a:t>写真やビデオの撮影に、シャッターの代わりとして音量ボタンが利用できる場合があります。</a:t>
            </a:r>
            <a:endParaRPr lang="ja-JP" dirty="0">
              <a:latin typeface="BIZ UDゴシック" panose="020B0400000000000000" pitchFamily="49" charset="-128"/>
              <a:ea typeface="BIZ UDゴシック" panose="020B0400000000000000" pitchFamily="49" charset="-128"/>
              <a:cs typeface="Calibri" panose="020F0502020204030204"/>
            </a:endParaRPr>
          </a:p>
          <a:p>
            <a:pPr algn="just"/>
            <a:r>
              <a:rPr lang="ja-JP" altLang="en-US" sz="1600" b="1" kern="100" dirty="0">
                <a:latin typeface="BIZ UDゴシック" panose="020B0400000000000000" pitchFamily="49" charset="-128"/>
                <a:ea typeface="BIZ UDゴシック" panose="020B0400000000000000" pitchFamily="49" charset="-128"/>
                <a:cs typeface="Times New Roman"/>
              </a:rPr>
              <a:t>　画面右下のカメラセレクタを選択し、ダブルタップすると、前面と背面のカメラを切り替えることが可能です。</a:t>
            </a:r>
            <a:endParaRPr lang="ja-JP" dirty="0">
              <a:latin typeface="BIZ UDゴシック" panose="020B0400000000000000" pitchFamily="49" charset="-128"/>
              <a:ea typeface="BIZ UDゴシック" panose="020B0400000000000000" pitchFamily="49" charset="-128"/>
              <a:cs typeface="Calibri"/>
            </a:endParaRPr>
          </a:p>
        </p:txBody>
      </p:sp>
      <p:grpSp>
        <p:nvGrpSpPr>
          <p:cNvPr id="26" name="グループ化 25">
            <a:extLst>
              <a:ext uri="{FF2B5EF4-FFF2-40B4-BE49-F238E27FC236}">
                <a16:creationId xmlns:a16="http://schemas.microsoft.com/office/drawing/2014/main" id="{84E7745B-9F41-4254-9CBD-67A82D630630}"/>
              </a:ext>
            </a:extLst>
          </p:cNvPr>
          <p:cNvGrpSpPr/>
          <p:nvPr/>
        </p:nvGrpSpPr>
        <p:grpSpPr>
          <a:xfrm>
            <a:off x="2245093" y="3319085"/>
            <a:ext cx="1931602" cy="3455790"/>
            <a:chOff x="1757117" y="3728854"/>
            <a:chExt cx="1692666" cy="3226496"/>
          </a:xfrm>
        </p:grpSpPr>
        <p:pic>
          <p:nvPicPr>
            <p:cNvPr id="9" name="図 15" descr="背景パターン&#10;&#10;説明は自動で生成されたものです">
              <a:extLst>
                <a:ext uri="{FF2B5EF4-FFF2-40B4-BE49-F238E27FC236}">
                  <a16:creationId xmlns:a16="http://schemas.microsoft.com/office/drawing/2014/main" id="{E46EFF8F-F4F5-4028-B38F-27899A98063E}"/>
                </a:ext>
              </a:extLst>
            </p:cNvPr>
            <p:cNvPicPr>
              <a:picLocks noChangeAspect="1"/>
            </p:cNvPicPr>
            <p:nvPr/>
          </p:nvPicPr>
          <p:blipFill>
            <a:blip r:embed="rId3"/>
            <a:stretch>
              <a:fillRect/>
            </a:stretch>
          </p:blipFill>
          <p:spPr>
            <a:xfrm>
              <a:off x="1857011" y="3728854"/>
              <a:ext cx="1494568" cy="3226496"/>
            </a:xfrm>
            <a:prstGeom prst="rect">
              <a:avLst/>
            </a:prstGeom>
          </p:spPr>
        </p:pic>
        <p:sp>
          <p:nvSpPr>
            <p:cNvPr id="16" name="四角形: 角を丸くする 15">
              <a:extLst>
                <a:ext uri="{FF2B5EF4-FFF2-40B4-BE49-F238E27FC236}">
                  <a16:creationId xmlns:a16="http://schemas.microsoft.com/office/drawing/2014/main" id="{F331A3EB-80FD-4912-BCE3-1488F6C73EDF}"/>
                </a:ext>
              </a:extLst>
            </p:cNvPr>
            <p:cNvSpPr/>
            <p:nvPr/>
          </p:nvSpPr>
          <p:spPr>
            <a:xfrm>
              <a:off x="1757117" y="6179211"/>
              <a:ext cx="1692666" cy="207781"/>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17" name="四角形: 角を丸くする 16">
              <a:extLst>
                <a:ext uri="{FF2B5EF4-FFF2-40B4-BE49-F238E27FC236}">
                  <a16:creationId xmlns:a16="http://schemas.microsoft.com/office/drawing/2014/main" id="{F5A671C6-E80D-465F-A3CC-36F3C3398C52}"/>
                </a:ext>
              </a:extLst>
            </p:cNvPr>
            <p:cNvSpPr/>
            <p:nvPr/>
          </p:nvSpPr>
          <p:spPr>
            <a:xfrm>
              <a:off x="2992369" y="6412144"/>
              <a:ext cx="363809" cy="207781"/>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41" name="テキスト ボックス 4">
              <a:extLst>
                <a:ext uri="{FF2B5EF4-FFF2-40B4-BE49-F238E27FC236}">
                  <a16:creationId xmlns:a16="http://schemas.microsoft.com/office/drawing/2014/main" id="{9A29884B-367D-420D-AB45-CE3E4875F746}"/>
                </a:ext>
              </a:extLst>
            </p:cNvPr>
            <p:cNvSpPr txBox="1"/>
            <p:nvPr/>
          </p:nvSpPr>
          <p:spPr>
            <a:xfrm>
              <a:off x="1765705" y="5858858"/>
              <a:ext cx="1488700" cy="307777"/>
            </a:xfrm>
            <a:prstGeom prst="rect">
              <a:avLst/>
            </a:prstGeom>
            <a:noFill/>
          </p:spPr>
          <p:txBody>
            <a:bodyPr wrap="square" lIns="91440" tIns="45720" rIns="91440" bIns="4572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400" b="1" dirty="0">
                  <a:latin typeface="BIZ UDゴシック" panose="020B0400000000000000" pitchFamily="49" charset="-128"/>
                  <a:ea typeface="BIZ UDゴシック" panose="020B0400000000000000" pitchFamily="49" charset="-128"/>
                  <a:cs typeface="+mn-lt"/>
                </a:rPr>
                <a:t>カメラモード</a:t>
              </a:r>
            </a:p>
          </p:txBody>
        </p:sp>
      </p:grpSp>
      <p:sp>
        <p:nvSpPr>
          <p:cNvPr id="19" name="テキスト ボックス 2">
            <a:extLst>
              <a:ext uri="{FF2B5EF4-FFF2-40B4-BE49-F238E27FC236}">
                <a16:creationId xmlns:a16="http://schemas.microsoft.com/office/drawing/2014/main" id="{AEA42E91-A166-4A4F-B121-12E2B5C147B2}"/>
              </a:ext>
            </a:extLst>
          </p:cNvPr>
          <p:cNvSpPr txBox="1"/>
          <p:nvPr/>
        </p:nvSpPr>
        <p:spPr>
          <a:xfrm>
            <a:off x="4279900" y="3716057"/>
            <a:ext cx="2743557" cy="523220"/>
          </a:xfrm>
          <a:prstGeom prst="rect">
            <a:avLst/>
          </a:prstGeom>
          <a:noFill/>
        </p:spPr>
        <p:txBody>
          <a:bodyPr wrap="square" lIns="91440" tIns="45720" rIns="91440" bIns="45720" rtlCol="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r>
              <a:rPr lang="ja-JP" altLang="en-US" sz="1400" b="1" kern="100" dirty="0">
                <a:latin typeface="BIZ UDゴシック" panose="020B0400000000000000" pitchFamily="49" charset="-128"/>
                <a:ea typeface="BIZ UDゴシック" panose="020B0400000000000000" pitchFamily="49" charset="-128"/>
                <a:cs typeface="Times New Roman"/>
              </a:rPr>
              <a:t>※ カメラモードについては次ページに記載</a:t>
            </a:r>
          </a:p>
        </p:txBody>
      </p:sp>
      <p:sp>
        <p:nvSpPr>
          <p:cNvPr id="20" name="テキスト ボックス 19">
            <a:extLst>
              <a:ext uri="{FF2B5EF4-FFF2-40B4-BE49-F238E27FC236}">
                <a16:creationId xmlns:a16="http://schemas.microsoft.com/office/drawing/2014/main" id="{B26E6736-6723-4C74-BEB9-8363D4CE9E32}"/>
              </a:ext>
            </a:extLst>
          </p:cNvPr>
          <p:cNvSpPr txBox="1"/>
          <p:nvPr/>
        </p:nvSpPr>
        <p:spPr>
          <a:xfrm>
            <a:off x="457669" y="3428538"/>
            <a:ext cx="1723853" cy="2684563"/>
          </a:xfrm>
          <a:prstGeom prst="rect">
            <a:avLst/>
          </a:prstGeom>
          <a:noFill/>
          <a:ln w="31750">
            <a:solidFill>
              <a:schemeClr val="tx1"/>
            </a:solidFill>
            <a:prstDash val="solid"/>
          </a:ln>
        </p:spPr>
        <p:txBody>
          <a:bodyPr wrap="square" lIns="91440" tIns="72000" rIns="91440" bIns="7200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spcBef>
                <a:spcPts val="600"/>
              </a:spcBef>
            </a:pPr>
            <a:r>
              <a:rPr lang="en-US" altLang="ja-JP" sz="1600" b="1" kern="100" dirty="0">
                <a:latin typeface="BIZ UDゴシック" panose="020B0400000000000000" pitchFamily="49" charset="-128"/>
                <a:ea typeface="BIZ UDゴシック" panose="020B0400000000000000" pitchFamily="49" charset="-128"/>
                <a:cs typeface="Times New Roman"/>
              </a:rPr>
              <a:t>※</a:t>
            </a:r>
            <a:r>
              <a:rPr lang="ja-JP" altLang="en-US" sz="1600" b="1" kern="100" dirty="0">
                <a:latin typeface="BIZ UDゴシック" panose="020B0400000000000000" pitchFamily="49" charset="-128"/>
                <a:ea typeface="BIZ UDゴシック" panose="020B0400000000000000" pitchFamily="49" charset="-128"/>
                <a:cs typeface="Times New Roman"/>
              </a:rPr>
              <a:t> カメラアプリから開くことも可能です。</a:t>
            </a:r>
            <a:endParaRPr lang="en-US" altLang="ja-JP" sz="1600" b="1" kern="100" dirty="0">
              <a:latin typeface="BIZ UDゴシック" panose="020B0400000000000000" pitchFamily="49" charset="-128"/>
              <a:ea typeface="BIZ UDゴシック" panose="020B0400000000000000" pitchFamily="49" charset="-128"/>
              <a:cs typeface="Times New Roman"/>
            </a:endParaRPr>
          </a:p>
          <a:p>
            <a:pPr>
              <a:spcBef>
                <a:spcPts val="600"/>
              </a:spcBef>
            </a:pPr>
            <a:r>
              <a:rPr lang="en-US" altLang="ja-JP" sz="1600" b="1" kern="100" dirty="0">
                <a:latin typeface="BIZ UDゴシック" panose="020B0400000000000000" pitchFamily="49" charset="-128"/>
                <a:ea typeface="BIZ UDゴシック" panose="020B0400000000000000" pitchFamily="49" charset="-128"/>
                <a:cs typeface="Times New Roman"/>
              </a:rPr>
              <a:t>※</a:t>
            </a:r>
            <a:r>
              <a:rPr lang="ja-JP" altLang="en-US" sz="1600" b="1" kern="100" dirty="0">
                <a:latin typeface="BIZ UDゴシック" panose="020B0400000000000000" pitchFamily="49" charset="-128"/>
                <a:ea typeface="BIZ UDゴシック" panose="020B0400000000000000" pitchFamily="49" charset="-128"/>
                <a:cs typeface="Times New Roman"/>
              </a:rPr>
              <a:t> カメラアプリはロック画面</a:t>
            </a:r>
            <a:r>
              <a:rPr lang="en-US" altLang="ja-JP" sz="1600" b="1" kern="100" dirty="0">
                <a:latin typeface="BIZ UDゴシック" panose="020B0400000000000000" pitchFamily="49" charset="-128"/>
                <a:ea typeface="BIZ UDゴシック" panose="020B0400000000000000" pitchFamily="49" charset="-128"/>
                <a:cs typeface="Times New Roman"/>
              </a:rPr>
              <a:t>(</a:t>
            </a:r>
            <a:r>
              <a:rPr lang="ja-JP" altLang="en-US" sz="1600" b="1" kern="100" dirty="0">
                <a:latin typeface="BIZ UDゴシック" panose="020B0400000000000000" pitchFamily="49" charset="-128"/>
                <a:ea typeface="BIZ UDゴシック" panose="020B0400000000000000" pitchFamily="49" charset="-128"/>
                <a:cs typeface="Times New Roman"/>
              </a:rPr>
              <a:t>パスコード認証する前の画面</a:t>
            </a:r>
            <a:r>
              <a:rPr lang="en-US" altLang="ja-JP" sz="1600" b="1" kern="100" dirty="0">
                <a:latin typeface="BIZ UDゴシック" panose="020B0400000000000000" pitchFamily="49" charset="-128"/>
                <a:ea typeface="BIZ UDゴシック" panose="020B0400000000000000" pitchFamily="49" charset="-128"/>
                <a:cs typeface="Times New Roman"/>
              </a:rPr>
              <a:t>)</a:t>
            </a:r>
            <a:r>
              <a:rPr lang="ja-JP" altLang="en-US" sz="1600" b="1" kern="100" dirty="0">
                <a:latin typeface="BIZ UDゴシック" panose="020B0400000000000000" pitchFamily="49" charset="-128"/>
                <a:ea typeface="BIZ UDゴシック" panose="020B0400000000000000" pitchFamily="49" charset="-128"/>
                <a:cs typeface="Times New Roman"/>
              </a:rPr>
              <a:t>からジェスチャー操作で開くことも可能です。</a:t>
            </a:r>
            <a:endParaRPr lang="ja-JP" dirty="0">
              <a:latin typeface="BIZ UDゴシック" panose="020B0400000000000000" pitchFamily="49" charset="-128"/>
              <a:ea typeface="BIZ UDゴシック" panose="020B0400000000000000" pitchFamily="49" charset="-128"/>
              <a:cs typeface="Calibri"/>
            </a:endParaRPr>
          </a:p>
        </p:txBody>
      </p:sp>
    </p:spTree>
    <p:extLst>
      <p:ext uri="{BB962C8B-B14F-4D97-AF65-F5344CB8AC3E}">
        <p14:creationId xmlns:p14="http://schemas.microsoft.com/office/powerpoint/2010/main" val="2549181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50900" y="438180"/>
            <a:ext cx="951199" cy="710067"/>
          </a:xfrm>
          <a:prstGeom prst="rect">
            <a:avLst/>
          </a:prstGeom>
        </p:spPr>
        <p:txBody>
          <a:bodyPr vert="horz" wrap="none" lIns="90000" tIns="46800" rIns="90000" bIns="4680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lnSpc>
                <a:spcPct val="100000"/>
              </a:lnSpc>
            </a:pPr>
            <a:r>
              <a:rPr lang="en-US" altLang="ja-JP" sz="4000" dirty="0">
                <a:latin typeface="BIZ UDゴシック" panose="020B0400000000000000" pitchFamily="49" charset="-128"/>
                <a:ea typeface="BIZ UDゴシック" panose="020B0400000000000000" pitchFamily="49" charset="-128"/>
              </a:rPr>
              <a:t>1-A</a:t>
            </a:r>
            <a:endParaRPr lang="en-US" sz="4000" dirty="0">
              <a:latin typeface="BIZ UDゴシック" panose="020B0400000000000000" pitchFamily="49" charset="-128"/>
              <a:ea typeface="BIZ UDゴシック" panose="020B0400000000000000" pitchFamily="49" charset="-128"/>
            </a:endParaRPr>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451100" y="300772"/>
            <a:ext cx="4103688" cy="984885"/>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lang="ja-JP" altLang="en-US" sz="3200" kern="0" dirty="0">
                <a:latin typeface="BIZ UDゴシック" panose="020B0400000000000000" pitchFamily="49" charset="-128"/>
                <a:ea typeface="BIZ UDゴシック" panose="020B0400000000000000" pitchFamily="49" charset="-128"/>
              </a:rPr>
              <a:t>カメラを使ったアプリ</a:t>
            </a:r>
          </a:p>
          <a:p>
            <a:r>
              <a:rPr lang="ja-JP" altLang="en-US" sz="3200" kern="0" dirty="0">
                <a:latin typeface="BIZ UDゴシック" panose="020B0400000000000000" pitchFamily="49" charset="-128"/>
                <a:ea typeface="BIZ UDゴシック" panose="020B0400000000000000" pitchFamily="49" charset="-128"/>
              </a:rPr>
              <a:t>カメラアプリ</a:t>
            </a:r>
          </a:p>
        </p:txBody>
      </p:sp>
      <p:sp>
        <p:nvSpPr>
          <p:cNvPr id="7" name="テキスト ボックス 1">
            <a:extLst>
              <a:ext uri="{FF2B5EF4-FFF2-40B4-BE49-F238E27FC236}">
                <a16:creationId xmlns:a16="http://schemas.microsoft.com/office/drawing/2014/main" id="{C46F6CD9-C75D-4EEC-B61A-CC3EA598CE88}"/>
              </a:ext>
            </a:extLst>
          </p:cNvPr>
          <p:cNvSpPr txBox="1"/>
          <p:nvPr/>
        </p:nvSpPr>
        <p:spPr>
          <a:xfrm>
            <a:off x="436607" y="1684309"/>
            <a:ext cx="9820186" cy="422405"/>
          </a:xfrm>
          <a:prstGeom prst="rect">
            <a:avLst/>
          </a:prstGeom>
          <a:solidFill>
            <a:srgbClr val="FFFF99"/>
          </a:solidFill>
          <a:ln w="31750">
            <a:solidFill>
              <a:schemeClr val="tx1"/>
            </a:solidFill>
            <a:prstDash val="solid"/>
          </a:ln>
        </p:spPr>
        <p:txBody>
          <a:bodyPr wrap="square" lIns="91440" tIns="72000" rIns="91440" bIns="7200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spcBef>
                <a:spcPts val="600"/>
              </a:spcBef>
            </a:pPr>
            <a:r>
              <a:rPr lang="en-US" altLang="ja-JP" b="1" kern="100" dirty="0" err="1">
                <a:latin typeface="BIZ UDゴシック" panose="020B0400000000000000" pitchFamily="49" charset="-128"/>
                <a:ea typeface="BIZ UDゴシック" panose="020B0400000000000000" pitchFamily="49" charset="-128"/>
                <a:cs typeface="Times New Roman"/>
              </a:rPr>
              <a:t>カメラアプリのカメラモードは全部で</a:t>
            </a:r>
            <a:r>
              <a:rPr lang="ja-JP" altLang="en-US" b="1" kern="100" dirty="0">
                <a:latin typeface="BIZ UDゴシック" panose="020B0400000000000000" pitchFamily="49" charset="-128"/>
                <a:ea typeface="BIZ UDゴシック" panose="020B0400000000000000" pitchFamily="49" charset="-128"/>
                <a:cs typeface="Times New Roman"/>
              </a:rPr>
              <a:t>７</a:t>
            </a:r>
            <a:r>
              <a:rPr lang="en-US" altLang="ja-JP" b="1" kern="100" dirty="0" err="1">
                <a:latin typeface="BIZ UDゴシック" panose="020B0400000000000000" pitchFamily="49" charset="-128"/>
                <a:ea typeface="BIZ UDゴシック" panose="020B0400000000000000" pitchFamily="49" charset="-128"/>
                <a:cs typeface="Times New Roman"/>
              </a:rPr>
              <a:t>つあります</a:t>
            </a:r>
            <a:r>
              <a:rPr lang="en-US" altLang="ja-JP" b="1" kern="100" dirty="0">
                <a:latin typeface="BIZ UDゴシック" panose="020B0400000000000000" pitchFamily="49" charset="-128"/>
                <a:ea typeface="BIZ UDゴシック" panose="020B0400000000000000" pitchFamily="49" charset="-128"/>
                <a:cs typeface="Times New Roman"/>
              </a:rPr>
              <a:t>。</a:t>
            </a:r>
          </a:p>
        </p:txBody>
      </p:sp>
      <p:graphicFrame>
        <p:nvGraphicFramePr>
          <p:cNvPr id="16" name="表 16">
            <a:extLst>
              <a:ext uri="{FF2B5EF4-FFF2-40B4-BE49-F238E27FC236}">
                <a16:creationId xmlns:a16="http://schemas.microsoft.com/office/drawing/2014/main" id="{333973FF-D970-46A1-9910-1F3E2553C815}"/>
              </a:ext>
            </a:extLst>
          </p:cNvPr>
          <p:cNvGraphicFramePr>
            <a:graphicFrameLocks noGrp="1"/>
          </p:cNvGraphicFramePr>
          <p:nvPr>
            <p:extLst>
              <p:ext uri="{D42A27DB-BD31-4B8C-83A1-F6EECF244321}">
                <p14:modId xmlns:p14="http://schemas.microsoft.com/office/powerpoint/2010/main" val="394910167"/>
              </p:ext>
            </p:extLst>
          </p:nvPr>
        </p:nvGraphicFramePr>
        <p:xfrm>
          <a:off x="613117" y="2226604"/>
          <a:ext cx="9467166" cy="4694422"/>
        </p:xfrm>
        <a:graphic>
          <a:graphicData uri="http://schemas.openxmlformats.org/drawingml/2006/table">
            <a:tbl>
              <a:tblPr firstRow="1" bandRow="1">
                <a:tableStyleId>{2D5ABB26-0587-4C30-8999-92F81FD0307C}</a:tableStyleId>
              </a:tblPr>
              <a:tblGrid>
                <a:gridCol w="1658916">
                  <a:extLst>
                    <a:ext uri="{9D8B030D-6E8A-4147-A177-3AD203B41FA5}">
                      <a16:colId xmlns:a16="http://schemas.microsoft.com/office/drawing/2014/main" val="3953849209"/>
                    </a:ext>
                  </a:extLst>
                </a:gridCol>
                <a:gridCol w="7808250">
                  <a:extLst>
                    <a:ext uri="{9D8B030D-6E8A-4147-A177-3AD203B41FA5}">
                      <a16:colId xmlns:a16="http://schemas.microsoft.com/office/drawing/2014/main" val="3299577948"/>
                    </a:ext>
                  </a:extLst>
                </a:gridCol>
              </a:tblGrid>
              <a:tr h="614300">
                <a:tc>
                  <a:txBody>
                    <a:bodyPr/>
                    <a:lstStyle/>
                    <a:p>
                      <a:r>
                        <a:rPr lang="ja-JP" altLang="en-US" b="1">
                          <a:latin typeface="Meiryo"/>
                          <a:ea typeface="Meiryo"/>
                        </a:rPr>
                        <a:t>写真</a:t>
                      </a:r>
                      <a:endParaRPr kumimoji="1" lang="ja-JP" altLang="en-US" b="1" dirty="0">
                        <a:latin typeface="Meiryo"/>
                        <a:ea typeface="Meiryo"/>
                      </a:endParaRPr>
                    </a:p>
                  </a:txBody>
                  <a:tcPr marT="10800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lvl="0" indent="0" algn="just">
                        <a:lnSpc>
                          <a:spcPct val="100000"/>
                        </a:lnSpc>
                        <a:spcBef>
                          <a:spcPts val="600"/>
                        </a:spcBef>
                        <a:spcAft>
                          <a:spcPts val="0"/>
                        </a:spcAft>
                        <a:buNone/>
                      </a:pPr>
                      <a:r>
                        <a:rPr lang="ja-JP" sz="1600" b="1" i="0" u="none" strike="noStrike" noProof="0" dirty="0">
                          <a:latin typeface="Meiryo"/>
                          <a:ea typeface="Meiryo"/>
                        </a:rPr>
                        <a:t>カメラアプリを起動すると最初に選択されるモードです。被写体に合わせて</a:t>
                      </a:r>
                      <a:r>
                        <a:rPr lang="ja-JP" altLang="en-US" sz="1600" b="1" i="0" u="none" strike="noStrike" noProof="0" dirty="0">
                          <a:latin typeface="Meiryo"/>
                          <a:ea typeface="Meiryo"/>
                        </a:rPr>
                        <a:t>、</a:t>
                      </a:r>
                      <a:r>
                        <a:rPr lang="ja-JP" sz="1600" b="1" i="0" u="none" strike="noStrike" noProof="0" dirty="0">
                          <a:latin typeface="Meiryo"/>
                          <a:ea typeface="Meiryo"/>
                        </a:rPr>
                        <a:t>オートフォーカスで自動的にピントを合わせて、露出の調整まで</a:t>
                      </a:r>
                      <a:r>
                        <a:rPr lang="ja-JP" altLang="en-US" sz="1600" b="1" i="0" u="none" strike="noStrike" noProof="0" dirty="0">
                          <a:latin typeface="Meiryo"/>
                          <a:ea typeface="Meiryo"/>
                        </a:rPr>
                        <a:t>し</a:t>
                      </a:r>
                      <a:r>
                        <a:rPr lang="ja-JP" sz="1600" b="1" i="0" u="none" strike="noStrike" noProof="0" dirty="0">
                          <a:latin typeface="Meiryo"/>
                          <a:ea typeface="Meiryo"/>
                        </a:rPr>
                        <a:t>てくれます。</a:t>
                      </a:r>
                      <a:endParaRPr lang="ja-JP" sz="1600" b="0" i="0" u="none" strike="noStrike" noProof="0" dirty="0"/>
                    </a:p>
                  </a:txBody>
                  <a:tcPr marT="10800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935591519"/>
                  </a:ext>
                </a:extLst>
              </a:tr>
              <a:tr h="614300">
                <a:tc>
                  <a:txBody>
                    <a:bodyPr/>
                    <a:lstStyle/>
                    <a:p>
                      <a:r>
                        <a:rPr lang="ja-JP" altLang="en-US" b="1">
                          <a:latin typeface="Meiryo"/>
                          <a:ea typeface="Meiryo"/>
                        </a:rPr>
                        <a:t>ポートレート</a:t>
                      </a:r>
                      <a:endParaRPr kumimoji="1" lang="ja-JP" altLang="en-US" b="1" dirty="0">
                        <a:latin typeface="Meiryo"/>
                        <a:ea typeface="Meiryo"/>
                      </a:endParaRPr>
                    </a:p>
                  </a:txBody>
                  <a:tcPr marT="10800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lvl="0" indent="0" algn="just">
                        <a:lnSpc>
                          <a:spcPct val="100000"/>
                        </a:lnSpc>
                        <a:spcBef>
                          <a:spcPts val="600"/>
                        </a:spcBef>
                        <a:spcAft>
                          <a:spcPts val="0"/>
                        </a:spcAft>
                        <a:buNone/>
                      </a:pPr>
                      <a:r>
                        <a:rPr lang="ja-JP" sz="1600" b="1" i="0" u="none" strike="noStrike" noProof="0" dirty="0">
                          <a:latin typeface="Meiryo"/>
                          <a:ea typeface="Meiryo"/>
                        </a:rPr>
                        <a:t>カメラに写る人物を自動で判定し</a:t>
                      </a:r>
                      <a:r>
                        <a:rPr lang="ja-JP" altLang="en-US" sz="1600" b="1" i="0" u="none" strike="noStrike" noProof="0" dirty="0">
                          <a:latin typeface="Meiryo"/>
                          <a:ea typeface="Meiryo"/>
                        </a:rPr>
                        <a:t>て</a:t>
                      </a:r>
                      <a:r>
                        <a:rPr lang="ja-JP" sz="1600" b="1" i="0" u="none" strike="noStrike" noProof="0" dirty="0">
                          <a:latin typeface="Meiryo"/>
                          <a:ea typeface="Meiryo"/>
                        </a:rPr>
                        <a:t>背景をぼかします。背景から人物を際立たせた写真が撮れます。※人物以外が対象の場合は通常の写真として撮影されます。</a:t>
                      </a:r>
                      <a:endParaRPr lang="ja-JP" sz="1600" b="0" i="0" u="none" strike="noStrike" noProof="0" dirty="0"/>
                    </a:p>
                  </a:txBody>
                  <a:tcPr marT="10800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636897690"/>
                  </a:ext>
                </a:extLst>
              </a:tr>
              <a:tr h="980098">
                <a:tc>
                  <a:txBody>
                    <a:bodyPr/>
                    <a:lstStyle/>
                    <a:p>
                      <a:r>
                        <a:rPr kumimoji="1" lang="ja-JP" altLang="en-US" b="1" dirty="0">
                          <a:latin typeface="Meiryo"/>
                          <a:ea typeface="Meiryo"/>
                        </a:rPr>
                        <a:t>シネマティックモード </a:t>
                      </a:r>
                    </a:p>
                  </a:txBody>
                  <a:tcPr marT="10800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lvl="0" indent="0" algn="just">
                        <a:lnSpc>
                          <a:spcPct val="100000"/>
                        </a:lnSpc>
                        <a:spcBef>
                          <a:spcPts val="600"/>
                        </a:spcBef>
                        <a:spcAft>
                          <a:spcPts val="0"/>
                        </a:spcAft>
                        <a:buNone/>
                      </a:pPr>
                      <a:r>
                        <a:rPr lang="ja-JP" altLang="en-US" sz="1400" b="1" i="0" u="none" strike="noStrike" noProof="0" dirty="0">
                          <a:latin typeface="メイリオ" panose="020B0604030504040204" pitchFamily="50" charset="-128"/>
                          <a:ea typeface="メイリオ" panose="020B0604030504040204" pitchFamily="50" charset="-128"/>
                        </a:rPr>
                        <a:t>静止画のポートレートモードの動画版と言える機能です。 ピントが合う被写体を自動で調整し、それ以外の背景をボカし、被写体を浮かび上がらせます。 本格的な映画のような動画が手軽に撮影できます。機種や本体のバージョンによって利用できる機種とできない機種があります。</a:t>
                      </a:r>
                      <a:endParaRPr lang="en-US" altLang="ja-JP" sz="1400" b="1" i="0" u="none" strike="noStrike" noProof="0" dirty="0">
                        <a:latin typeface="メイリオ" panose="020B0604030504040204" pitchFamily="50" charset="-128"/>
                        <a:ea typeface="メイリオ" panose="020B0604030504040204" pitchFamily="50" charset="-128"/>
                      </a:endParaRPr>
                    </a:p>
                  </a:txBody>
                  <a:tcPr marT="10800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731008507"/>
                  </a:ext>
                </a:extLst>
              </a:tr>
              <a:tr h="847838">
                <a:tc>
                  <a:txBody>
                    <a:bodyPr/>
                    <a:lstStyle/>
                    <a:p>
                      <a:r>
                        <a:rPr lang="ja-JP" altLang="en-US" b="1" dirty="0">
                          <a:latin typeface="Meiryo"/>
                          <a:ea typeface="Meiryo"/>
                        </a:rPr>
                        <a:t>パノラマ</a:t>
                      </a:r>
                      <a:endParaRPr kumimoji="1" lang="ja-JP" altLang="en-US" b="1" dirty="0">
                        <a:latin typeface="Meiryo"/>
                        <a:ea typeface="Meiryo"/>
                      </a:endParaRPr>
                    </a:p>
                  </a:txBody>
                  <a:tcPr marT="10800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lvl="0" indent="0" algn="just">
                        <a:lnSpc>
                          <a:spcPct val="100000"/>
                        </a:lnSpc>
                        <a:spcBef>
                          <a:spcPts val="600"/>
                        </a:spcBef>
                        <a:spcAft>
                          <a:spcPts val="0"/>
                        </a:spcAft>
                        <a:buNone/>
                      </a:pPr>
                      <a:r>
                        <a:rPr lang="ja-JP" altLang="en-US" sz="1600" b="1" i="0" u="none" strike="noStrike" noProof="0" dirty="0">
                          <a:latin typeface="Meiryo"/>
                          <a:ea typeface="Meiryo"/>
                        </a:rPr>
                        <a:t>カメラ</a:t>
                      </a:r>
                      <a:r>
                        <a:rPr lang="ja-JP" sz="1600" b="1" i="0" u="none" strike="noStrike" noProof="0" dirty="0">
                          <a:latin typeface="Meiryo"/>
                          <a:ea typeface="Meiryo"/>
                        </a:rPr>
                        <a:t>をゆっくりと動かして広角</a:t>
                      </a:r>
                      <a:r>
                        <a:rPr lang="ja-JP" altLang="en-US" sz="1600" b="1" i="0" u="none" strike="noStrike" noProof="0" dirty="0">
                          <a:latin typeface="Meiryo"/>
                          <a:ea typeface="Meiryo"/>
                        </a:rPr>
                        <a:t>の</a:t>
                      </a:r>
                      <a:r>
                        <a:rPr lang="ja-JP" sz="1600" b="1" i="0" u="none" strike="noStrike" noProof="0" dirty="0">
                          <a:latin typeface="Meiryo"/>
                          <a:ea typeface="Meiryo"/>
                        </a:rPr>
                        <a:t>パノラマ写真撮影が可能です。</a:t>
                      </a:r>
                      <a:endParaRPr lang="en-US" altLang="ja-JP" sz="1600" b="1" i="0" u="none" strike="noStrike" noProof="0" dirty="0">
                        <a:latin typeface="Meiryo"/>
                        <a:ea typeface="Meiryo"/>
                      </a:endParaRPr>
                    </a:p>
                    <a:p>
                      <a:pPr marL="0" marR="0" lvl="0" indent="0" algn="just">
                        <a:lnSpc>
                          <a:spcPct val="100000"/>
                        </a:lnSpc>
                        <a:spcBef>
                          <a:spcPts val="0"/>
                        </a:spcBef>
                        <a:spcAft>
                          <a:spcPts val="0"/>
                        </a:spcAft>
                        <a:buNone/>
                      </a:pPr>
                      <a:r>
                        <a:rPr lang="ja-JP" sz="1600" b="1" i="0" u="none" strike="noStrike" noProof="0" dirty="0">
                          <a:latin typeface="Meiryo"/>
                          <a:ea typeface="Meiryo"/>
                        </a:rPr>
                        <a:t>※カメラの高さを保つための補助や動かす速度の</a:t>
                      </a:r>
                      <a:r>
                        <a:rPr lang="ja-JP" altLang="en-US" sz="1600" b="1" i="0" u="none" strike="noStrike" noProof="0" dirty="0">
                          <a:latin typeface="Meiryo"/>
                          <a:ea typeface="Meiryo"/>
                        </a:rPr>
                        <a:t>補助があります</a:t>
                      </a:r>
                      <a:r>
                        <a:rPr lang="ja-JP" sz="1600" b="1" i="0" u="none" strike="noStrike" noProof="0" dirty="0">
                          <a:latin typeface="Meiryo"/>
                          <a:ea typeface="Meiryo"/>
                        </a:rPr>
                        <a:t>が、音声化さ</a:t>
                      </a:r>
                      <a:r>
                        <a:rPr lang="ja-JP" altLang="en-US" sz="1600" b="1" i="0" u="none" strike="noStrike" noProof="0" dirty="0">
                          <a:latin typeface="Meiryo"/>
                          <a:ea typeface="Meiryo"/>
                        </a:rPr>
                        <a:t>れてい</a:t>
                      </a:r>
                      <a:r>
                        <a:rPr lang="ja-JP" sz="1600" b="1" i="0" u="none" strike="noStrike" noProof="0" dirty="0">
                          <a:latin typeface="Meiryo"/>
                          <a:ea typeface="Meiryo"/>
                        </a:rPr>
                        <a:t>ません。</a:t>
                      </a:r>
                    </a:p>
                  </a:txBody>
                  <a:tcPr marT="10800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79285716"/>
                  </a:ext>
                </a:extLst>
              </a:tr>
              <a:tr h="515428">
                <a:tc>
                  <a:txBody>
                    <a:bodyPr/>
                    <a:lstStyle/>
                    <a:p>
                      <a:r>
                        <a:rPr lang="ja-JP" altLang="en-US" b="1">
                          <a:latin typeface="Meiryo"/>
                          <a:ea typeface="Meiryo"/>
                        </a:rPr>
                        <a:t>ビデオ</a:t>
                      </a:r>
                      <a:endParaRPr kumimoji="1" lang="ja-JP" altLang="en-US" b="1" dirty="0">
                        <a:latin typeface="Meiryo"/>
                        <a:ea typeface="Meiryo"/>
                      </a:endParaRPr>
                    </a:p>
                  </a:txBody>
                  <a:tcPr marT="10800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just">
                        <a:lnSpc>
                          <a:spcPct val="100000"/>
                        </a:lnSpc>
                        <a:spcBef>
                          <a:spcPts val="0"/>
                        </a:spcBef>
                        <a:spcAft>
                          <a:spcPts val="0"/>
                        </a:spcAft>
                        <a:buNone/>
                      </a:pPr>
                      <a:r>
                        <a:rPr lang="ja-JP" sz="1600" b="1" i="0" u="none" strike="noStrike" noProof="0">
                          <a:latin typeface="Meiryo"/>
                          <a:ea typeface="Meiryo"/>
                        </a:rPr>
                        <a:t>動画撮影専用のモードです。通常のビデオ動画を撮影し</a:t>
                      </a:r>
                      <a:r>
                        <a:rPr lang="ja-JP" altLang="en-US" sz="1600" b="1" i="0" u="none" strike="noStrike" noProof="0">
                          <a:latin typeface="Meiryo"/>
                          <a:ea typeface="Meiryo"/>
                        </a:rPr>
                        <a:t>ま</a:t>
                      </a:r>
                      <a:r>
                        <a:rPr lang="ja-JP" sz="1600" b="1" i="0" u="none" strike="noStrike" noProof="0">
                          <a:latin typeface="Meiryo"/>
                          <a:ea typeface="Meiryo"/>
                        </a:rPr>
                        <a:t>す。</a:t>
                      </a:r>
                      <a:endParaRPr lang="ja-JP" altLang="en-US" sz="1600" b="1" i="0" u="none" strike="noStrike" noProof="0">
                        <a:latin typeface="Meiryo"/>
                        <a:ea typeface="Meiryo"/>
                      </a:endParaRPr>
                    </a:p>
                  </a:txBody>
                  <a:tcPr marT="10800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773334230"/>
                  </a:ext>
                </a:extLst>
              </a:tr>
              <a:tr h="515428">
                <a:tc>
                  <a:txBody>
                    <a:bodyPr/>
                    <a:lstStyle/>
                    <a:p>
                      <a:r>
                        <a:rPr lang="ja-JP" altLang="en-US" b="1" dirty="0">
                          <a:latin typeface="Meiryo"/>
                          <a:ea typeface="Meiryo"/>
                        </a:rPr>
                        <a:t>タイムラプス</a:t>
                      </a:r>
                    </a:p>
                  </a:txBody>
                  <a:tcPr marT="10800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ja-JP" sz="1600" b="1" i="0" u="none" strike="noStrike" noProof="0">
                          <a:latin typeface="Meiryo"/>
                          <a:ea typeface="Meiryo"/>
                        </a:rPr>
                        <a:t>動画撮影専用のモードです</a:t>
                      </a:r>
                      <a:r>
                        <a:rPr lang="ja-JP" altLang="en-US" sz="1600" b="1" i="0" u="none" strike="noStrike" noProof="0">
                          <a:latin typeface="Meiryo"/>
                          <a:ea typeface="Meiryo"/>
                        </a:rPr>
                        <a:t>。</a:t>
                      </a:r>
                      <a:r>
                        <a:rPr lang="ja-JP" sz="1600" b="1" i="0" u="none" strike="noStrike" noProof="0">
                          <a:latin typeface="Meiryo"/>
                          <a:ea typeface="Meiryo"/>
                        </a:rPr>
                        <a:t>2倍速の</a:t>
                      </a:r>
                      <a:r>
                        <a:rPr lang="ja-JP" altLang="en-US" sz="1600" b="1" i="0" u="none" strike="noStrike" noProof="0">
                          <a:latin typeface="Meiryo"/>
                          <a:ea typeface="Meiryo"/>
                        </a:rPr>
                        <a:t>ビデオ</a:t>
                      </a:r>
                      <a:r>
                        <a:rPr lang="ja-JP" sz="1600" b="1" i="0" u="none" strike="noStrike" noProof="0">
                          <a:latin typeface="Meiryo"/>
                          <a:ea typeface="Meiryo"/>
                        </a:rPr>
                        <a:t>動画を撮影し</a:t>
                      </a:r>
                      <a:r>
                        <a:rPr lang="ja-JP" altLang="en-US" sz="1600" b="1" i="0" u="none" strike="noStrike" noProof="0">
                          <a:latin typeface="Meiryo"/>
                          <a:ea typeface="Meiryo"/>
                        </a:rPr>
                        <a:t>ます。</a:t>
                      </a:r>
                      <a:endParaRPr kumimoji="1" lang="ja-JP" sz="1600" b="1" i="0" u="none" strike="noStrike" noProof="0">
                        <a:latin typeface="Meiryo"/>
                        <a:ea typeface="Meiryo"/>
                      </a:endParaRPr>
                    </a:p>
                  </a:txBody>
                  <a:tcPr marT="10800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28003878"/>
                  </a:ext>
                </a:extLst>
              </a:tr>
              <a:tr h="515428">
                <a:tc>
                  <a:txBody>
                    <a:bodyPr/>
                    <a:lstStyle/>
                    <a:p>
                      <a:r>
                        <a:rPr lang="ja-JP" altLang="en-US" b="1">
                          <a:latin typeface="Meiryo"/>
                          <a:ea typeface="Meiryo"/>
                        </a:rPr>
                        <a:t>スロー</a:t>
                      </a:r>
                      <a:endParaRPr kumimoji="1" lang="ja-JP" altLang="en-US" b="1" dirty="0">
                        <a:latin typeface="Meiryo"/>
                        <a:ea typeface="Meiryo"/>
                      </a:endParaRPr>
                    </a:p>
                  </a:txBody>
                  <a:tcPr marT="10800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ja-JP" altLang="en-US" sz="1600" b="1" i="0" u="none" strike="noStrike" noProof="0" dirty="0">
                          <a:latin typeface="Meiryo"/>
                          <a:ea typeface="Meiryo"/>
                        </a:rPr>
                        <a:t>動画撮影専用のモードです。0.5倍速のビデオ動画を撮影します。</a:t>
                      </a:r>
                      <a:endParaRPr kumimoji="1" lang="ja-JP" altLang="en-US" sz="1600" b="1" i="0" u="none" strike="noStrike" noProof="0" dirty="0">
                        <a:latin typeface="Meiryo"/>
                        <a:ea typeface="Meiryo"/>
                      </a:endParaRPr>
                    </a:p>
                  </a:txBody>
                  <a:tcPr marT="10800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202553207"/>
                  </a:ext>
                </a:extLst>
              </a:tr>
            </a:tbl>
          </a:graphicData>
        </a:graphic>
      </p:graphicFrame>
    </p:spTree>
    <p:extLst>
      <p:ext uri="{BB962C8B-B14F-4D97-AF65-F5344CB8AC3E}">
        <p14:creationId xmlns:p14="http://schemas.microsoft.com/office/powerpoint/2010/main" val="1337857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descr="パソコンの画面&#10;&#10;中程度の精度で自動的に生成された説明">
            <a:extLst>
              <a:ext uri="{FF2B5EF4-FFF2-40B4-BE49-F238E27FC236}">
                <a16:creationId xmlns:a16="http://schemas.microsoft.com/office/drawing/2014/main" id="{018B2875-3166-92D2-A90D-A498ED95482E}"/>
              </a:ext>
            </a:extLst>
          </p:cNvPr>
          <p:cNvPicPr>
            <a:picLocks noChangeAspect="1"/>
          </p:cNvPicPr>
          <p:nvPr/>
        </p:nvPicPr>
        <p:blipFill rotWithShape="1">
          <a:blip r:embed="rId3">
            <a:extLst>
              <a:ext uri="{28A0092B-C50C-407E-A947-70E740481C1C}">
                <a14:useLocalDpi xmlns:a14="http://schemas.microsoft.com/office/drawing/2010/main" val="0"/>
              </a:ext>
            </a:extLst>
          </a:blip>
          <a:srcRect t="53845"/>
          <a:stretch/>
        </p:blipFill>
        <p:spPr>
          <a:xfrm>
            <a:off x="7129718" y="5245169"/>
            <a:ext cx="1430408" cy="1428750"/>
          </a:xfrm>
          <a:prstGeom prst="rect">
            <a:avLst/>
          </a:prstGeom>
        </p:spPr>
      </p:pic>
      <p:pic>
        <p:nvPicPr>
          <p:cNvPr id="17" name="図 16" descr="パソコンの画面&#10;&#10;中程度の精度で自動的に生成された説明">
            <a:extLst>
              <a:ext uri="{FF2B5EF4-FFF2-40B4-BE49-F238E27FC236}">
                <a16:creationId xmlns:a16="http://schemas.microsoft.com/office/drawing/2014/main" id="{2A8F5D8C-D0C6-A357-145B-109F3C8313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4337" y="3843060"/>
            <a:ext cx="1430408" cy="3095549"/>
          </a:xfrm>
          <a:prstGeom prst="rect">
            <a:avLst/>
          </a:prstGeom>
        </p:spPr>
      </p:pic>
      <p:sp>
        <p:nvSpPr>
          <p:cNvPr id="4" name="Title 1"/>
          <p:cNvSpPr txBox="1">
            <a:spLocks/>
          </p:cNvSpPr>
          <p:nvPr/>
        </p:nvSpPr>
        <p:spPr>
          <a:xfrm>
            <a:off x="969971" y="471980"/>
            <a:ext cx="951199" cy="710067"/>
          </a:xfrm>
          <a:prstGeom prst="rect">
            <a:avLst/>
          </a:prstGeom>
        </p:spPr>
        <p:txBody>
          <a:bodyPr vert="horz" wrap="none" lIns="90000" tIns="46800" rIns="90000" bIns="4680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lnSpc>
                <a:spcPct val="100000"/>
              </a:lnSpc>
            </a:pPr>
            <a:r>
              <a:rPr lang="en-US" altLang="ja-JP" sz="4000" dirty="0">
                <a:latin typeface="BIZ UDゴシック" panose="020B0400000000000000" pitchFamily="49" charset="-128"/>
                <a:ea typeface="BIZ UDゴシック" panose="020B0400000000000000" pitchFamily="49" charset="-128"/>
              </a:rPr>
              <a:t>1-A</a:t>
            </a:r>
            <a:endParaRPr lang="en-US" sz="4000" dirty="0">
              <a:latin typeface="BIZ UDゴシック" panose="020B0400000000000000" pitchFamily="49" charset="-128"/>
              <a:ea typeface="BIZ UDゴシック" panose="020B0400000000000000" pitchFamily="49" charset="-128"/>
            </a:endParaRPr>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489651" y="334572"/>
            <a:ext cx="4103688" cy="984885"/>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lang="ja-JP" altLang="en-US" sz="3200" kern="0" dirty="0">
                <a:latin typeface="BIZ UDゴシック" panose="020B0400000000000000" pitchFamily="49" charset="-128"/>
                <a:ea typeface="BIZ UDゴシック" panose="020B0400000000000000" pitchFamily="49" charset="-128"/>
              </a:rPr>
              <a:t>カメラを使ったアプリ</a:t>
            </a:r>
          </a:p>
          <a:p>
            <a:r>
              <a:rPr lang="ja-JP" altLang="en-US" sz="3200" kern="0" dirty="0">
                <a:latin typeface="BIZ UDゴシック" panose="020B0400000000000000" pitchFamily="49" charset="-128"/>
                <a:ea typeface="BIZ UDゴシック" panose="020B0400000000000000" pitchFamily="49" charset="-128"/>
              </a:rPr>
              <a:t>カメラアプリ</a:t>
            </a:r>
          </a:p>
        </p:txBody>
      </p:sp>
      <p:sp>
        <p:nvSpPr>
          <p:cNvPr id="7" name="テキスト ボックス 1">
            <a:extLst>
              <a:ext uri="{FF2B5EF4-FFF2-40B4-BE49-F238E27FC236}">
                <a16:creationId xmlns:a16="http://schemas.microsoft.com/office/drawing/2014/main" id="{C46F6CD9-C75D-4EEC-B61A-CC3EA598CE88}"/>
              </a:ext>
            </a:extLst>
          </p:cNvPr>
          <p:cNvSpPr txBox="1"/>
          <p:nvPr/>
        </p:nvSpPr>
        <p:spPr>
          <a:xfrm>
            <a:off x="436607" y="1590554"/>
            <a:ext cx="9820186" cy="699404"/>
          </a:xfrm>
          <a:prstGeom prst="rect">
            <a:avLst/>
          </a:prstGeom>
          <a:solidFill>
            <a:srgbClr val="FFFF99"/>
          </a:solidFill>
          <a:ln w="31750">
            <a:solidFill>
              <a:schemeClr val="tx1"/>
            </a:solidFill>
            <a:prstDash val="solid"/>
          </a:ln>
        </p:spPr>
        <p:txBody>
          <a:bodyPr wrap="square" lIns="91440" tIns="72000" rIns="91440" bIns="7200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spcBef>
                <a:spcPts val="600"/>
              </a:spcBef>
            </a:pPr>
            <a:r>
              <a:rPr lang="en-US" altLang="ja-JP" b="1" kern="100" dirty="0" err="1">
                <a:latin typeface="BIZ UDゴシック" panose="020B0400000000000000" pitchFamily="49" charset="-128"/>
                <a:ea typeface="BIZ UDゴシック" panose="020B0400000000000000" pitchFamily="49" charset="-128"/>
                <a:cs typeface="Times New Roman"/>
              </a:rPr>
              <a:t>撮影した写真やビデオは、カメラアプリ内の左下にあるビューアを選択するか</a:t>
            </a:r>
            <a:r>
              <a:rPr lang="ja-JP" altLang="en-US" b="1" kern="100" dirty="0">
                <a:latin typeface="BIZ UDゴシック" panose="020B0400000000000000" pitchFamily="49" charset="-128"/>
                <a:ea typeface="BIZ UDゴシック" panose="020B0400000000000000" pitchFamily="49" charset="-128"/>
                <a:cs typeface="Times New Roman"/>
              </a:rPr>
              <a:t>、</a:t>
            </a:r>
            <a:r>
              <a:rPr lang="ja-JP" altLang="en-US" b="1" kern="100" dirty="0">
                <a:latin typeface="BIZ UDゴシック" panose="020B0400000000000000" pitchFamily="49" charset="-128"/>
                <a:ea typeface="BIZ UDゴシック" panose="020B0400000000000000" pitchFamily="49" charset="-128"/>
                <a:cs typeface="Calibri"/>
              </a:rPr>
              <a:t>写真アプリから確認することができます。</a:t>
            </a:r>
            <a:r>
              <a:rPr lang="ja-JP" altLang="en-US" b="1" kern="100" dirty="0">
                <a:latin typeface="BIZ UDゴシック" panose="020B0400000000000000" pitchFamily="49" charset="-128"/>
                <a:ea typeface="BIZ UDゴシック" panose="020B0400000000000000" pitchFamily="49" charset="-128"/>
                <a:cs typeface="+mn-lt"/>
              </a:rPr>
              <a:t>このスライドではビューアでの写真閲覧方法について説明します。</a:t>
            </a:r>
          </a:p>
        </p:txBody>
      </p:sp>
      <p:sp>
        <p:nvSpPr>
          <p:cNvPr id="10" name="正方形/長方形 9">
            <a:extLst>
              <a:ext uri="{FF2B5EF4-FFF2-40B4-BE49-F238E27FC236}">
                <a16:creationId xmlns:a16="http://schemas.microsoft.com/office/drawing/2014/main" id="{81454611-EAFB-482B-8EB7-182506495B82}"/>
              </a:ext>
            </a:extLst>
          </p:cNvPr>
          <p:cNvSpPr/>
          <p:nvPr/>
        </p:nvSpPr>
        <p:spPr>
          <a:xfrm>
            <a:off x="362433" y="2491437"/>
            <a:ext cx="550595" cy="584775"/>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❶</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11" name="テキスト ボックス 2">
            <a:extLst>
              <a:ext uri="{FF2B5EF4-FFF2-40B4-BE49-F238E27FC236}">
                <a16:creationId xmlns:a16="http://schemas.microsoft.com/office/drawing/2014/main" id="{DF9E2A0C-ECC5-454C-A0FC-CEB1AFCFB3CB}"/>
              </a:ext>
            </a:extLst>
          </p:cNvPr>
          <p:cNvSpPr txBox="1"/>
          <p:nvPr/>
        </p:nvSpPr>
        <p:spPr>
          <a:xfrm>
            <a:off x="3797801" y="2567637"/>
            <a:ext cx="2712291" cy="1200329"/>
          </a:xfrm>
          <a:prstGeom prst="rect">
            <a:avLst/>
          </a:prstGeom>
          <a:noFill/>
        </p:spPr>
        <p:txBody>
          <a:bodyPr wrap="square" lIns="91440" tIns="45720" rIns="91440" bIns="45720" rtlCol="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r>
              <a:rPr lang="ja-JP" altLang="en-US" b="1" kern="100" dirty="0">
                <a:latin typeface="BIZ UDゴシック" panose="020B0400000000000000" pitchFamily="49" charset="-128"/>
                <a:ea typeface="BIZ UDゴシック" panose="020B0400000000000000" pitchFamily="49" charset="-128"/>
                <a:cs typeface="Times New Roman"/>
              </a:rPr>
              <a:t>画面中央付近の</a:t>
            </a:r>
            <a:r>
              <a:rPr lang="en-US" altLang="ja-JP" b="1" kern="100" dirty="0">
                <a:latin typeface="BIZ UDゴシック" panose="020B0400000000000000" pitchFamily="49" charset="-128"/>
                <a:ea typeface="BIZ UDゴシック" panose="020B0400000000000000" pitchFamily="49" charset="-128"/>
                <a:cs typeface="Times New Roman"/>
              </a:rPr>
              <a:t>｢</a:t>
            </a:r>
            <a:r>
              <a:rPr lang="ja-JP" altLang="en-US" b="1" kern="100" dirty="0">
                <a:latin typeface="BIZ UDゴシック" panose="020B0400000000000000" pitchFamily="49" charset="-128"/>
                <a:ea typeface="BIZ UDゴシック" panose="020B0400000000000000" pitchFamily="49" charset="-128"/>
                <a:cs typeface="Times New Roman"/>
              </a:rPr>
              <a:t>写真</a:t>
            </a:r>
            <a:r>
              <a:rPr lang="en-US" altLang="ja-JP" b="1" kern="100" dirty="0">
                <a:latin typeface="BIZ UDゴシック" panose="020B0400000000000000" pitchFamily="49" charset="-128"/>
                <a:ea typeface="BIZ UDゴシック" panose="020B0400000000000000" pitchFamily="49" charset="-128"/>
                <a:cs typeface="Times New Roman"/>
              </a:rPr>
              <a:t>｣</a:t>
            </a:r>
            <a:r>
              <a:rPr lang="ja-JP" altLang="en-US" b="1" kern="100" dirty="0">
                <a:latin typeface="BIZ UDゴシック" panose="020B0400000000000000" pitchFamily="49" charset="-128"/>
                <a:ea typeface="BIZ UDゴシック" panose="020B0400000000000000" pitchFamily="49" charset="-128"/>
                <a:cs typeface="Times New Roman"/>
              </a:rPr>
              <a:t>と読む箇所を選択し、３本指で左右にスワイプして写真を切り替えます。</a:t>
            </a:r>
          </a:p>
        </p:txBody>
      </p:sp>
      <p:sp>
        <p:nvSpPr>
          <p:cNvPr id="12" name="正方形/長方形 11">
            <a:extLst>
              <a:ext uri="{FF2B5EF4-FFF2-40B4-BE49-F238E27FC236}">
                <a16:creationId xmlns:a16="http://schemas.microsoft.com/office/drawing/2014/main" id="{506348D5-3647-4E6A-AE63-AC108E23D18C}"/>
              </a:ext>
            </a:extLst>
          </p:cNvPr>
          <p:cNvSpPr/>
          <p:nvPr/>
        </p:nvSpPr>
        <p:spPr>
          <a:xfrm>
            <a:off x="3276674" y="2491437"/>
            <a:ext cx="596929" cy="584775"/>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13" name="テキスト ボックス 4">
            <a:extLst>
              <a:ext uri="{FF2B5EF4-FFF2-40B4-BE49-F238E27FC236}">
                <a16:creationId xmlns:a16="http://schemas.microsoft.com/office/drawing/2014/main" id="{F16AD3AA-D61E-415D-8AF8-05530740AA41}"/>
              </a:ext>
            </a:extLst>
          </p:cNvPr>
          <p:cNvSpPr txBox="1"/>
          <p:nvPr/>
        </p:nvSpPr>
        <p:spPr>
          <a:xfrm>
            <a:off x="784101" y="2567637"/>
            <a:ext cx="2551786" cy="923330"/>
          </a:xfrm>
          <a:prstGeom prst="rect">
            <a:avLst/>
          </a:prstGeom>
          <a:noFill/>
        </p:spPr>
        <p:txBody>
          <a:bodyPr wrap="square" lIns="91440" tIns="45720" rIns="91440" bIns="4572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r>
              <a:rPr lang="ja-JP" altLang="en-US" b="1" kern="100" dirty="0">
                <a:latin typeface="BIZ UDゴシック" panose="020B0400000000000000" pitchFamily="49" charset="-128"/>
                <a:ea typeface="BIZ UDゴシック" panose="020B0400000000000000" pitchFamily="49" charset="-128"/>
                <a:cs typeface="+mn-lt"/>
              </a:rPr>
              <a:t>画面左下の</a:t>
            </a:r>
            <a:r>
              <a:rPr lang="en-US" altLang="ja-JP" b="1" kern="100" dirty="0">
                <a:latin typeface="BIZ UDゴシック" panose="020B0400000000000000" pitchFamily="49" charset="-128"/>
                <a:ea typeface="BIZ UDゴシック" panose="020B0400000000000000" pitchFamily="49" charset="-128"/>
                <a:cs typeface="+mn-lt"/>
              </a:rPr>
              <a:t>｢</a:t>
            </a:r>
            <a:r>
              <a:rPr lang="ja-JP" altLang="en-US" b="1" kern="100" dirty="0">
                <a:latin typeface="BIZ UDゴシック" panose="020B0400000000000000" pitchFamily="49" charset="-128"/>
                <a:ea typeface="BIZ UDゴシック" panose="020B0400000000000000" pitchFamily="49" charset="-128"/>
                <a:cs typeface="+mn-lt"/>
              </a:rPr>
              <a:t>ビューア</a:t>
            </a:r>
            <a:r>
              <a:rPr lang="en-US" altLang="ja-JP" b="1" kern="100" dirty="0">
                <a:latin typeface="BIZ UDゴシック" panose="020B0400000000000000" pitchFamily="49" charset="-128"/>
                <a:ea typeface="BIZ UDゴシック" panose="020B0400000000000000" pitchFamily="49" charset="-128"/>
                <a:cs typeface="+mn-lt"/>
              </a:rPr>
              <a:t>｣</a:t>
            </a:r>
            <a:r>
              <a:rPr lang="ja-JP" altLang="en-US" b="1" kern="100" dirty="0">
                <a:latin typeface="BIZ UDゴシック" panose="020B0400000000000000" pitchFamily="49" charset="-128"/>
                <a:ea typeface="BIZ UDゴシック" panose="020B0400000000000000" pitchFamily="49" charset="-128"/>
                <a:cs typeface="+mn-lt"/>
              </a:rPr>
              <a:t>を選び、ダブルタップします。</a:t>
            </a:r>
          </a:p>
        </p:txBody>
      </p:sp>
      <p:sp>
        <p:nvSpPr>
          <p:cNvPr id="14" name="正方形/長方形 13">
            <a:extLst>
              <a:ext uri="{FF2B5EF4-FFF2-40B4-BE49-F238E27FC236}">
                <a16:creationId xmlns:a16="http://schemas.microsoft.com/office/drawing/2014/main" id="{0399E4AF-C429-4705-95EB-E0E5AA96929A}"/>
              </a:ext>
            </a:extLst>
          </p:cNvPr>
          <p:cNvSpPr/>
          <p:nvPr/>
        </p:nvSpPr>
        <p:spPr>
          <a:xfrm>
            <a:off x="6649921" y="2490627"/>
            <a:ext cx="595035" cy="584775"/>
          </a:xfrm>
          <a:prstGeom prst="rect">
            <a:avLst/>
          </a:prstGeom>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❸</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15" name="テキスト ボックス 6">
            <a:extLst>
              <a:ext uri="{FF2B5EF4-FFF2-40B4-BE49-F238E27FC236}">
                <a16:creationId xmlns:a16="http://schemas.microsoft.com/office/drawing/2014/main" id="{E91B5FDB-8921-4765-8C88-CF77708F0961}"/>
              </a:ext>
            </a:extLst>
          </p:cNvPr>
          <p:cNvSpPr txBox="1"/>
          <p:nvPr/>
        </p:nvSpPr>
        <p:spPr>
          <a:xfrm>
            <a:off x="7149079" y="2567637"/>
            <a:ext cx="3116177" cy="2308324"/>
          </a:xfrm>
          <a:prstGeom prst="rect">
            <a:avLst/>
          </a:prstGeom>
          <a:noFill/>
        </p:spPr>
        <p:txBody>
          <a:bodyPr wrap="square" lIns="91440" tIns="45720" rIns="91440" bIns="45720" rtlCol="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r>
              <a:rPr lang="ja-JP" altLang="en-US" b="1" kern="100" dirty="0">
                <a:latin typeface="BIZ UDゴシック" panose="020B0400000000000000" pitchFamily="49" charset="-128"/>
                <a:ea typeface="BIZ UDゴシック" panose="020B0400000000000000" pitchFamily="49" charset="-128"/>
                <a:cs typeface="Times New Roman"/>
              </a:rPr>
              <a:t>写真を削除したい場合は、削除したい写真を表示した状態で、タッチやスワイプで画面の右下の削除ボタンを選択してダブルタップします。警告メッセージが流れた後、再び写真を削除でダブルタップします。</a:t>
            </a:r>
            <a:endParaRPr lang="ja-JP" altLang="en-US" sz="1800" b="1" kern="100" dirty="0">
              <a:effectLst/>
              <a:latin typeface="BIZ UDゴシック" panose="020B0400000000000000" pitchFamily="49" charset="-128"/>
              <a:ea typeface="BIZ UDゴシック" panose="020B0400000000000000" pitchFamily="49" charset="-128"/>
              <a:cs typeface="Times New Roman"/>
            </a:endParaRPr>
          </a:p>
        </p:txBody>
      </p:sp>
      <p:sp>
        <p:nvSpPr>
          <p:cNvPr id="35" name="矢印: 右 34">
            <a:extLst>
              <a:ext uri="{FF2B5EF4-FFF2-40B4-BE49-F238E27FC236}">
                <a16:creationId xmlns:a16="http://schemas.microsoft.com/office/drawing/2014/main" id="{9628B72B-C9AC-42C3-9A29-F9FA6766EBAD}"/>
              </a:ext>
            </a:extLst>
          </p:cNvPr>
          <p:cNvSpPr/>
          <p:nvPr/>
        </p:nvSpPr>
        <p:spPr>
          <a:xfrm>
            <a:off x="3279042" y="4103971"/>
            <a:ext cx="648934"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36" name="矢印: 右 35">
            <a:extLst>
              <a:ext uri="{FF2B5EF4-FFF2-40B4-BE49-F238E27FC236}">
                <a16:creationId xmlns:a16="http://schemas.microsoft.com/office/drawing/2014/main" id="{9628B72B-C9AC-42C3-9A29-F9FA6766EBAD}"/>
              </a:ext>
            </a:extLst>
          </p:cNvPr>
          <p:cNvSpPr/>
          <p:nvPr/>
        </p:nvSpPr>
        <p:spPr>
          <a:xfrm>
            <a:off x="6298505" y="4106214"/>
            <a:ext cx="648934"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latin typeface="BIZ UDゴシック" panose="020B0400000000000000" pitchFamily="49" charset="-128"/>
              <a:ea typeface="BIZ UDゴシック" panose="020B0400000000000000" pitchFamily="49" charset="-128"/>
            </a:endParaRPr>
          </a:p>
        </p:txBody>
      </p:sp>
      <p:pic>
        <p:nvPicPr>
          <p:cNvPr id="2" name="図 15" descr="背景パターン&#10;&#10;説明は自動で生成されたものです">
            <a:extLst>
              <a:ext uri="{FF2B5EF4-FFF2-40B4-BE49-F238E27FC236}">
                <a16:creationId xmlns:a16="http://schemas.microsoft.com/office/drawing/2014/main" id="{6DA8CA0D-5968-4001-BDFF-D5A3A56EB4DF}"/>
              </a:ext>
            </a:extLst>
          </p:cNvPr>
          <p:cNvPicPr>
            <a:picLocks noChangeAspect="1"/>
          </p:cNvPicPr>
          <p:nvPr/>
        </p:nvPicPr>
        <p:blipFill>
          <a:blip r:embed="rId4"/>
          <a:stretch>
            <a:fillRect/>
          </a:stretch>
        </p:blipFill>
        <p:spPr>
          <a:xfrm>
            <a:off x="1234656" y="3832315"/>
            <a:ext cx="1432034" cy="3070239"/>
          </a:xfrm>
          <a:prstGeom prst="rect">
            <a:avLst/>
          </a:prstGeom>
        </p:spPr>
      </p:pic>
      <p:sp>
        <p:nvSpPr>
          <p:cNvPr id="3" name="四角形: 角を丸くする 2">
            <a:extLst>
              <a:ext uri="{FF2B5EF4-FFF2-40B4-BE49-F238E27FC236}">
                <a16:creationId xmlns:a16="http://schemas.microsoft.com/office/drawing/2014/main" id="{BF40E7D3-1E15-4EAC-AD7C-F446BC7B3486}"/>
              </a:ext>
            </a:extLst>
          </p:cNvPr>
          <p:cNvSpPr/>
          <p:nvPr/>
        </p:nvSpPr>
        <p:spPr>
          <a:xfrm>
            <a:off x="1179537" y="6315234"/>
            <a:ext cx="426343" cy="348412"/>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5" name="テキスト ボックス 4">
            <a:extLst>
              <a:ext uri="{FF2B5EF4-FFF2-40B4-BE49-F238E27FC236}">
                <a16:creationId xmlns:a16="http://schemas.microsoft.com/office/drawing/2014/main" id="{D966DC3F-D7FA-4B9A-92A7-AC3A4A3FA3A6}"/>
              </a:ext>
            </a:extLst>
          </p:cNvPr>
          <p:cNvSpPr txBox="1"/>
          <p:nvPr/>
        </p:nvSpPr>
        <p:spPr>
          <a:xfrm>
            <a:off x="567693" y="5724032"/>
            <a:ext cx="2569207" cy="523220"/>
          </a:xfrm>
          <a:prstGeom prst="rect">
            <a:avLst/>
          </a:prstGeom>
          <a:solidFill>
            <a:schemeClr val="bg1"/>
          </a:solidFill>
          <a:ln>
            <a:solidFill>
              <a:schemeClr val="tx1"/>
            </a:solidFill>
          </a:ln>
        </p:spPr>
        <p:txBody>
          <a:bodyPr wrap="square" lIns="91440" tIns="45720" rIns="91440" bIns="4572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r>
              <a:rPr lang="en-US" altLang="ja-JP" sz="1400" b="1" dirty="0">
                <a:latin typeface="BIZ UDゴシック" panose="020B0400000000000000" pitchFamily="49" charset="-128"/>
                <a:ea typeface="BIZ UDゴシック" panose="020B0400000000000000" pitchFamily="49" charset="-128"/>
                <a:cs typeface="+mn-lt"/>
              </a:rPr>
              <a:t>｢</a:t>
            </a:r>
            <a:r>
              <a:rPr lang="ja-JP" altLang="en-US" sz="1400" b="1" dirty="0">
                <a:latin typeface="BIZ UDゴシック" panose="020B0400000000000000" pitchFamily="49" charset="-128"/>
                <a:ea typeface="BIZ UDゴシック" panose="020B0400000000000000" pitchFamily="49" charset="-128"/>
                <a:cs typeface="+mn-lt"/>
              </a:rPr>
              <a:t>写真およびビデオビューア</a:t>
            </a:r>
            <a:r>
              <a:rPr lang="en-US" altLang="ja-JP" sz="1400" b="1" dirty="0">
                <a:latin typeface="BIZ UDゴシック" panose="020B0400000000000000" pitchFamily="49" charset="-128"/>
                <a:ea typeface="BIZ UDゴシック" panose="020B0400000000000000" pitchFamily="49" charset="-128"/>
                <a:cs typeface="+mn-lt"/>
              </a:rPr>
              <a:t>｣</a:t>
            </a:r>
            <a:r>
              <a:rPr lang="ja-JP" altLang="en-US" sz="1400" b="1" dirty="0">
                <a:latin typeface="BIZ UDゴシック" panose="020B0400000000000000" pitchFamily="49" charset="-128"/>
                <a:ea typeface="BIZ UDゴシック" panose="020B0400000000000000" pitchFamily="49" charset="-128"/>
                <a:cs typeface="+mn-lt"/>
              </a:rPr>
              <a:t>と音声では言います。</a:t>
            </a:r>
          </a:p>
        </p:txBody>
      </p:sp>
      <p:sp>
        <p:nvSpPr>
          <p:cNvPr id="20" name="四角形: 角を丸くする 19">
            <a:extLst>
              <a:ext uri="{FF2B5EF4-FFF2-40B4-BE49-F238E27FC236}">
                <a16:creationId xmlns:a16="http://schemas.microsoft.com/office/drawing/2014/main" id="{16B0CAA3-4C5B-49D3-8262-352D2DEA1944}"/>
              </a:ext>
            </a:extLst>
          </p:cNvPr>
          <p:cNvSpPr/>
          <p:nvPr/>
        </p:nvSpPr>
        <p:spPr>
          <a:xfrm>
            <a:off x="4311530" y="6538499"/>
            <a:ext cx="1614498" cy="367126"/>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24" name="テキスト ボックス 23">
            <a:extLst>
              <a:ext uri="{FF2B5EF4-FFF2-40B4-BE49-F238E27FC236}">
                <a16:creationId xmlns:a16="http://schemas.microsoft.com/office/drawing/2014/main" id="{1504A279-8A15-4268-A469-2C8E80EFF945}"/>
              </a:ext>
            </a:extLst>
          </p:cNvPr>
          <p:cNvSpPr txBox="1"/>
          <p:nvPr/>
        </p:nvSpPr>
        <p:spPr>
          <a:xfrm>
            <a:off x="3682217" y="4638862"/>
            <a:ext cx="2944294" cy="1600438"/>
          </a:xfrm>
          <a:prstGeom prst="rect">
            <a:avLst/>
          </a:prstGeom>
          <a:solidFill>
            <a:schemeClr val="bg1"/>
          </a:solidFill>
          <a:ln>
            <a:solidFill>
              <a:schemeClr val="tx1"/>
            </a:solidFill>
          </a:ln>
        </p:spPr>
        <p:txBody>
          <a:bodyPr wrap="square" lIns="91440" tIns="45720" rIns="91440" bIns="4572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r>
              <a:rPr lang="ja-JP" altLang="en-US" sz="1400" b="1" dirty="0">
                <a:latin typeface="BIZ UDゴシック" panose="020B0400000000000000" pitchFamily="49" charset="-128"/>
                <a:ea typeface="BIZ UDゴシック" panose="020B0400000000000000" pitchFamily="49" charset="-128"/>
                <a:cs typeface="+mn-lt"/>
              </a:rPr>
              <a:t>「写真セレクタ」を選択して、上下スワイプで写真を表示することも可能ですが、数秒間操作しないと、画面左上の「戻る」ボタンに移動してしまいます。連続して写真を切り替えるには再度「写真セレクタ」を選択します。</a:t>
            </a:r>
          </a:p>
        </p:txBody>
      </p:sp>
      <p:pic>
        <p:nvPicPr>
          <p:cNvPr id="9" name="図 18" descr="グラフィカル ユーザー インターフェイス&#10;&#10;説明は自動で生成されたものです">
            <a:extLst>
              <a:ext uri="{FF2B5EF4-FFF2-40B4-BE49-F238E27FC236}">
                <a16:creationId xmlns:a16="http://schemas.microsoft.com/office/drawing/2014/main" id="{6AF2A732-9C35-414A-9D69-D58D825757A2}"/>
              </a:ext>
            </a:extLst>
          </p:cNvPr>
          <p:cNvPicPr>
            <a:picLocks noChangeAspect="1"/>
          </p:cNvPicPr>
          <p:nvPr/>
        </p:nvPicPr>
        <p:blipFill>
          <a:blip r:embed="rId5"/>
          <a:stretch>
            <a:fillRect/>
          </a:stretch>
        </p:blipFill>
        <p:spPr>
          <a:xfrm>
            <a:off x="8696234" y="5239026"/>
            <a:ext cx="1429473" cy="1428750"/>
          </a:xfrm>
          <a:prstGeom prst="rect">
            <a:avLst/>
          </a:prstGeom>
        </p:spPr>
      </p:pic>
      <p:sp>
        <p:nvSpPr>
          <p:cNvPr id="28" name="四角形: 角を丸くする 27">
            <a:extLst>
              <a:ext uri="{FF2B5EF4-FFF2-40B4-BE49-F238E27FC236}">
                <a16:creationId xmlns:a16="http://schemas.microsoft.com/office/drawing/2014/main" id="{D07F9C3B-580F-466D-BBE3-AF090BD4423C}"/>
              </a:ext>
            </a:extLst>
          </p:cNvPr>
          <p:cNvSpPr/>
          <p:nvPr/>
        </p:nvSpPr>
        <p:spPr>
          <a:xfrm>
            <a:off x="8298104" y="6325507"/>
            <a:ext cx="301274" cy="348412"/>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29" name="四角形: 角を丸くする 28">
            <a:extLst>
              <a:ext uri="{FF2B5EF4-FFF2-40B4-BE49-F238E27FC236}">
                <a16:creationId xmlns:a16="http://schemas.microsoft.com/office/drawing/2014/main" id="{965B0A66-7BBF-49F3-AAE3-6F9C7D59E370}"/>
              </a:ext>
            </a:extLst>
          </p:cNvPr>
          <p:cNvSpPr/>
          <p:nvPr/>
        </p:nvSpPr>
        <p:spPr>
          <a:xfrm>
            <a:off x="8796129" y="6059870"/>
            <a:ext cx="1270560" cy="317161"/>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21" name="楕円 20">
            <a:extLst>
              <a:ext uri="{FF2B5EF4-FFF2-40B4-BE49-F238E27FC236}">
                <a16:creationId xmlns:a16="http://schemas.microsoft.com/office/drawing/2014/main" id="{6EDBA25B-CA5D-B05B-7F4C-52CA14A9F826}"/>
              </a:ext>
            </a:extLst>
          </p:cNvPr>
          <p:cNvSpPr/>
          <p:nvPr/>
        </p:nvSpPr>
        <p:spPr>
          <a:xfrm>
            <a:off x="8110661" y="6165502"/>
            <a:ext cx="230698" cy="21484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15411CEB-0BE1-43CA-A385-F93CC8D5DCFD}"/>
              </a:ext>
            </a:extLst>
          </p:cNvPr>
          <p:cNvSpPr/>
          <p:nvPr/>
        </p:nvSpPr>
        <p:spPr>
          <a:xfrm>
            <a:off x="8013700" y="6057900"/>
            <a:ext cx="441146" cy="400110"/>
          </a:xfrm>
          <a:prstGeom prst="rect">
            <a:avLst/>
          </a:prstGeom>
        </p:spPr>
        <p:txBody>
          <a:bodyPr wrap="none" lIns="91440" tIns="45720" rIns="91440" bIns="4572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000" b="1" dirty="0">
                <a:solidFill>
                  <a:srgbClr val="009650"/>
                </a:solidFill>
                <a:latin typeface="BIZ UDゴシック" panose="020B0400000000000000" pitchFamily="49" charset="-128"/>
                <a:ea typeface="BIZ UDゴシック" panose="020B0400000000000000" pitchFamily="49" charset="-128"/>
                <a:cs typeface="Meiryo" charset="-128"/>
              </a:rPr>
              <a:t>❸</a:t>
            </a:r>
            <a:endParaRPr lang="en-US" altLang="ja-JP" sz="28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22" name="楕円 21">
            <a:extLst>
              <a:ext uri="{FF2B5EF4-FFF2-40B4-BE49-F238E27FC236}">
                <a16:creationId xmlns:a16="http://schemas.microsoft.com/office/drawing/2014/main" id="{850E52D6-4DBA-3B15-5155-61D1A6F464BA}"/>
              </a:ext>
            </a:extLst>
          </p:cNvPr>
          <p:cNvSpPr/>
          <p:nvPr/>
        </p:nvSpPr>
        <p:spPr>
          <a:xfrm>
            <a:off x="8708866" y="5852583"/>
            <a:ext cx="190659" cy="21484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A0846AA1-928E-4096-9779-E68F20ACA6AC}"/>
              </a:ext>
            </a:extLst>
          </p:cNvPr>
          <p:cNvSpPr/>
          <p:nvPr/>
        </p:nvSpPr>
        <p:spPr>
          <a:xfrm>
            <a:off x="8563154" y="5743515"/>
            <a:ext cx="441146" cy="400110"/>
          </a:xfrm>
          <a:prstGeom prst="rect">
            <a:avLst/>
          </a:prstGeom>
        </p:spPr>
        <p:txBody>
          <a:bodyPr wrap="none" lIns="91440" tIns="45720" rIns="91440" bIns="4572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000" b="1" dirty="0">
                <a:solidFill>
                  <a:srgbClr val="009650"/>
                </a:solidFill>
                <a:latin typeface="BIZ UDゴシック" panose="020B0400000000000000" pitchFamily="49" charset="-128"/>
                <a:ea typeface="BIZ UDゴシック" panose="020B0400000000000000" pitchFamily="49" charset="-128"/>
                <a:cs typeface="Meiryo" charset="-128"/>
              </a:rPr>
              <a:t>❸</a:t>
            </a:r>
            <a:endParaRPr lang="en-US" altLang="ja-JP" sz="28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Tree>
    <p:extLst>
      <p:ext uri="{BB962C8B-B14F-4D97-AF65-F5344CB8AC3E}">
        <p14:creationId xmlns:p14="http://schemas.microsoft.com/office/powerpoint/2010/main" val="3825532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00543" y="491693"/>
            <a:ext cx="951199" cy="710067"/>
          </a:xfrm>
          <a:prstGeom prst="rect">
            <a:avLst/>
          </a:prstGeom>
        </p:spPr>
        <p:txBody>
          <a:bodyPr vert="horz" wrap="square" lIns="90000" tIns="46800" rIns="90000" bIns="4680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lnSpc>
                <a:spcPct val="100000"/>
              </a:lnSpc>
            </a:pPr>
            <a:r>
              <a:rPr lang="en-US" altLang="ja-JP" sz="4000" dirty="0">
                <a:latin typeface="BIZ UDゴシック" panose="020B0400000000000000" pitchFamily="49" charset="-128"/>
                <a:ea typeface="BIZ UDゴシック" panose="020B0400000000000000" pitchFamily="49" charset="-128"/>
              </a:rPr>
              <a:t>1-B</a:t>
            </a:r>
            <a:endParaRPr lang="en-US" sz="4000" dirty="0">
              <a:latin typeface="BIZ UDゴシック" panose="020B0400000000000000" pitchFamily="49" charset="-128"/>
              <a:ea typeface="BIZ UDゴシック" panose="020B0400000000000000" pitchFamily="49" charset="-128"/>
            </a:endParaRPr>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505197" y="354285"/>
            <a:ext cx="4103688" cy="984885"/>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lang="ja-JP" altLang="en-US" sz="3200" kern="0" dirty="0">
                <a:latin typeface="BIZ UDゴシック" panose="020B0400000000000000" pitchFamily="49" charset="-128"/>
                <a:ea typeface="BIZ UDゴシック" panose="020B0400000000000000" pitchFamily="49" charset="-128"/>
              </a:rPr>
              <a:t>カメラを使ったアプリ</a:t>
            </a:r>
          </a:p>
          <a:p>
            <a:r>
              <a:rPr lang="ja-JP" altLang="en-US" sz="3200" kern="0" dirty="0">
                <a:latin typeface="BIZ UDゴシック" panose="020B0400000000000000" pitchFamily="49" charset="-128"/>
                <a:ea typeface="BIZ UDゴシック" panose="020B0400000000000000" pitchFamily="49" charset="-128"/>
              </a:rPr>
              <a:t>写真アプリ</a:t>
            </a:r>
          </a:p>
        </p:txBody>
      </p:sp>
      <p:sp>
        <p:nvSpPr>
          <p:cNvPr id="7" name="テキスト ボックス 1">
            <a:extLst>
              <a:ext uri="{FF2B5EF4-FFF2-40B4-BE49-F238E27FC236}">
                <a16:creationId xmlns:a16="http://schemas.microsoft.com/office/drawing/2014/main" id="{C46F6CD9-C75D-4EEC-B61A-CC3EA598CE88}"/>
              </a:ext>
            </a:extLst>
          </p:cNvPr>
          <p:cNvSpPr txBox="1"/>
          <p:nvPr/>
        </p:nvSpPr>
        <p:spPr>
          <a:xfrm>
            <a:off x="436607" y="1559303"/>
            <a:ext cx="9820186" cy="699404"/>
          </a:xfrm>
          <a:prstGeom prst="rect">
            <a:avLst/>
          </a:prstGeom>
          <a:solidFill>
            <a:srgbClr val="FFFF99"/>
          </a:solidFill>
          <a:ln w="31750">
            <a:solidFill>
              <a:schemeClr val="tx1"/>
            </a:solidFill>
            <a:prstDash val="solid"/>
          </a:ln>
        </p:spPr>
        <p:txBody>
          <a:bodyPr wrap="square" lIns="91440" tIns="72000" rIns="91440" bIns="7200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spcBef>
                <a:spcPts val="600"/>
              </a:spcBef>
            </a:pPr>
            <a:r>
              <a:rPr lang="ja-JP" altLang="en-US" b="1" kern="100" dirty="0">
                <a:latin typeface="BIZ UDゴシック" panose="020B0400000000000000" pitchFamily="49" charset="-128"/>
                <a:ea typeface="BIZ UDゴシック" panose="020B0400000000000000" pitchFamily="49" charset="-128"/>
                <a:cs typeface="Times New Roman"/>
              </a:rPr>
              <a:t>写真アプリには月別や日別など写真を探しやすく表示するライブラリ機能など、カメラアプリのビューアにはない機能があります。</a:t>
            </a:r>
            <a:endParaRPr lang="en-US" altLang="ja-JP" b="1" kern="100" dirty="0">
              <a:latin typeface="BIZ UDゴシック" panose="020B0400000000000000" pitchFamily="49" charset="-128"/>
              <a:ea typeface="BIZ UDゴシック" panose="020B0400000000000000" pitchFamily="49" charset="-128"/>
              <a:cs typeface="Times New Roman"/>
            </a:endParaRPr>
          </a:p>
        </p:txBody>
      </p:sp>
      <p:sp>
        <p:nvSpPr>
          <p:cNvPr id="15" name="テキスト ボックス 6">
            <a:extLst>
              <a:ext uri="{FF2B5EF4-FFF2-40B4-BE49-F238E27FC236}">
                <a16:creationId xmlns:a16="http://schemas.microsoft.com/office/drawing/2014/main" id="{E91B5FDB-8921-4765-8C88-CF77708F0961}"/>
              </a:ext>
            </a:extLst>
          </p:cNvPr>
          <p:cNvSpPr txBox="1"/>
          <p:nvPr/>
        </p:nvSpPr>
        <p:spPr>
          <a:xfrm>
            <a:off x="2523072" y="2480580"/>
            <a:ext cx="7728096" cy="1477328"/>
          </a:xfrm>
          <a:prstGeom prst="rect">
            <a:avLst/>
          </a:prstGeom>
          <a:noFill/>
        </p:spPr>
        <p:txBody>
          <a:bodyPr wrap="square" lIns="91440" tIns="45720" rIns="91440" bIns="45720" rtlCol="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r>
              <a:rPr lang="ja-JP" altLang="en-US" b="1" kern="100" dirty="0">
                <a:latin typeface="BIZ UDゴシック" panose="020B0400000000000000" pitchFamily="49" charset="-128"/>
                <a:ea typeface="BIZ UDゴシック" panose="020B0400000000000000" pitchFamily="49" charset="-128"/>
                <a:cs typeface="Times New Roman"/>
              </a:rPr>
              <a:t>カメラアプリの画面下部にタブバーと呼ばれる場所があり、４</a:t>
            </a:r>
            <a:r>
              <a:rPr lang="ja-JP" b="1" kern="100" dirty="0">
                <a:latin typeface="BIZ UDゴシック" panose="020B0400000000000000" pitchFamily="49" charset="-128"/>
                <a:ea typeface="BIZ UDゴシック" panose="020B0400000000000000" pitchFamily="49" charset="-128"/>
                <a:cs typeface="Times New Roman"/>
              </a:rPr>
              <a:t>つのボタンが並んでい</a:t>
            </a:r>
            <a:r>
              <a:rPr lang="ja-JP" altLang="en-US" b="1" kern="100" dirty="0">
                <a:latin typeface="BIZ UDゴシック" panose="020B0400000000000000" pitchFamily="49" charset="-128"/>
                <a:ea typeface="BIZ UDゴシック" panose="020B0400000000000000" pitchFamily="49" charset="-128"/>
                <a:cs typeface="Times New Roman"/>
              </a:rPr>
              <a:t>ます。タッチやスワイプでボタンをダブルタップするとそれぞれ対応したページが開きます。</a:t>
            </a:r>
            <a:endParaRPr lang="ja-JP" dirty="0">
              <a:latin typeface="BIZ UDゴシック" panose="020B0400000000000000" pitchFamily="49" charset="-128"/>
              <a:ea typeface="BIZ UDゴシック" panose="020B0400000000000000" pitchFamily="49" charset="-128"/>
              <a:cs typeface="Calibri"/>
            </a:endParaRPr>
          </a:p>
          <a:p>
            <a:pPr algn="just"/>
            <a:r>
              <a:rPr lang="ja-JP" altLang="en-US" b="1" kern="100" dirty="0">
                <a:latin typeface="BIZ UDゴシック" panose="020B0400000000000000" pitchFamily="49" charset="-128"/>
                <a:ea typeface="BIZ UDゴシック" panose="020B0400000000000000" pitchFamily="49" charset="-128"/>
                <a:cs typeface="Times New Roman"/>
              </a:rPr>
              <a:t>左からライブラリ、For You、アルバム、検索の順で配置されています。</a:t>
            </a:r>
          </a:p>
          <a:p>
            <a:pPr algn="just"/>
            <a:endParaRPr lang="ja-JP" altLang="en-US" b="1" kern="100" dirty="0">
              <a:latin typeface="BIZ UDゴシック" panose="020B0400000000000000" pitchFamily="49" charset="-128"/>
              <a:ea typeface="BIZ UDゴシック" panose="020B0400000000000000" pitchFamily="49" charset="-128"/>
              <a:cs typeface="Times New Roman"/>
            </a:endParaRPr>
          </a:p>
        </p:txBody>
      </p:sp>
      <p:graphicFrame>
        <p:nvGraphicFramePr>
          <p:cNvPr id="8" name="表 16">
            <a:extLst>
              <a:ext uri="{FF2B5EF4-FFF2-40B4-BE49-F238E27FC236}">
                <a16:creationId xmlns:a16="http://schemas.microsoft.com/office/drawing/2014/main" id="{C0181010-FD65-4D91-A13B-D5FDC486AB76}"/>
              </a:ext>
            </a:extLst>
          </p:cNvPr>
          <p:cNvGraphicFramePr>
            <a:graphicFrameLocks noGrp="1"/>
          </p:cNvGraphicFramePr>
          <p:nvPr>
            <p:extLst>
              <p:ext uri="{D42A27DB-BD31-4B8C-83A1-F6EECF244321}">
                <p14:modId xmlns:p14="http://schemas.microsoft.com/office/powerpoint/2010/main" val="1327122795"/>
              </p:ext>
            </p:extLst>
          </p:nvPr>
        </p:nvGraphicFramePr>
        <p:xfrm>
          <a:off x="2688983" y="3740329"/>
          <a:ext cx="7435777" cy="2565600"/>
        </p:xfrm>
        <a:graphic>
          <a:graphicData uri="http://schemas.openxmlformats.org/drawingml/2006/table">
            <a:tbl>
              <a:tblPr firstRow="1" bandRow="1">
                <a:tableStyleId>{2D5ABB26-0587-4C30-8999-92F81FD0307C}</a:tableStyleId>
              </a:tblPr>
              <a:tblGrid>
                <a:gridCol w="1509119">
                  <a:extLst>
                    <a:ext uri="{9D8B030D-6E8A-4147-A177-3AD203B41FA5}">
                      <a16:colId xmlns:a16="http://schemas.microsoft.com/office/drawing/2014/main" val="3953849209"/>
                    </a:ext>
                  </a:extLst>
                </a:gridCol>
                <a:gridCol w="5926658">
                  <a:extLst>
                    <a:ext uri="{9D8B030D-6E8A-4147-A177-3AD203B41FA5}">
                      <a16:colId xmlns:a16="http://schemas.microsoft.com/office/drawing/2014/main" val="3299577948"/>
                    </a:ext>
                  </a:extLst>
                </a:gridCol>
              </a:tblGrid>
              <a:tr h="593777">
                <a:tc>
                  <a:txBody>
                    <a:bodyPr/>
                    <a:lstStyle/>
                    <a:p>
                      <a:r>
                        <a:rPr lang="ja-JP" altLang="en-US" b="1">
                          <a:latin typeface="Meiryo"/>
                          <a:ea typeface="Meiryo"/>
                        </a:rPr>
                        <a:t>ライブラリ</a:t>
                      </a:r>
                      <a:endParaRPr kumimoji="1" lang="ja-JP" altLang="en-US" b="1" dirty="0">
                        <a:latin typeface="Meiryo"/>
                        <a:ea typeface="Meiryo"/>
                      </a:endParaRPr>
                    </a:p>
                  </a:txBody>
                  <a:tcPr marT="108000"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tc>
                  <a:txBody>
                    <a:bodyPr/>
                    <a:lstStyle/>
                    <a:p>
                      <a:pPr marL="0" marR="0" lvl="0" indent="0" algn="just">
                        <a:lnSpc>
                          <a:spcPct val="100000"/>
                        </a:lnSpc>
                        <a:spcBef>
                          <a:spcPts val="600"/>
                        </a:spcBef>
                        <a:spcAft>
                          <a:spcPts val="0"/>
                        </a:spcAft>
                        <a:buNone/>
                      </a:pPr>
                      <a:r>
                        <a:rPr lang="ja-JP" sz="1600" b="1" i="0" u="none" strike="noStrike" noProof="0">
                          <a:latin typeface="Meiryo"/>
                          <a:ea typeface="Meiryo"/>
                        </a:rPr>
                        <a:t>年別や月別</a:t>
                      </a:r>
                      <a:r>
                        <a:rPr lang="ja-JP" altLang="en-US" sz="1600" b="1" i="0" u="none" strike="noStrike" noProof="0">
                          <a:latin typeface="Meiryo"/>
                          <a:ea typeface="Meiryo"/>
                        </a:rPr>
                        <a:t>、日別、</a:t>
                      </a:r>
                      <a:r>
                        <a:rPr lang="ja-JP" sz="1600" b="1" i="0" u="none" strike="noStrike" noProof="0">
                          <a:latin typeface="Meiryo"/>
                          <a:ea typeface="Meiryo"/>
                        </a:rPr>
                        <a:t>撮影した写真</a:t>
                      </a:r>
                      <a:r>
                        <a:rPr lang="ja-JP" altLang="en-US" sz="1600" b="1" i="0" u="none" strike="noStrike" noProof="0">
                          <a:latin typeface="Meiryo"/>
                          <a:ea typeface="Meiryo"/>
                        </a:rPr>
                        <a:t>や動画の</a:t>
                      </a:r>
                      <a:r>
                        <a:rPr lang="ja-JP" sz="1600" b="1" i="0" u="none" strike="noStrike" noProof="0">
                          <a:latin typeface="Meiryo"/>
                          <a:ea typeface="Meiryo"/>
                        </a:rPr>
                        <a:t>範囲</a:t>
                      </a:r>
                      <a:r>
                        <a:rPr lang="ja-JP" altLang="en-US" sz="1600" b="1" i="0" u="none" strike="noStrike" noProof="0">
                          <a:latin typeface="Meiryo"/>
                          <a:ea typeface="Meiryo"/>
                        </a:rPr>
                        <a:t>を決めて絞り込んで探すことができます。</a:t>
                      </a:r>
                      <a:endParaRPr lang="ja-JP" sz="1600" b="1" i="0" u="none" strike="noStrike" noProof="0" dirty="0">
                        <a:latin typeface="Meiryo"/>
                        <a:ea typeface="Meiryo"/>
                      </a:endParaRPr>
                    </a:p>
                  </a:txBody>
                  <a:tcPr marT="10800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tcPr>
                </a:tc>
                <a:extLst>
                  <a:ext uri="{0D108BD9-81ED-4DB2-BD59-A6C34878D82A}">
                    <a16:rowId xmlns:a16="http://schemas.microsoft.com/office/drawing/2014/main" val="79285716"/>
                  </a:ext>
                </a:extLst>
              </a:tr>
              <a:tr h="593777">
                <a:tc>
                  <a:txBody>
                    <a:bodyPr/>
                    <a:lstStyle/>
                    <a:p>
                      <a:r>
                        <a:rPr lang="ja-JP" altLang="en-US" b="1">
                          <a:latin typeface="Meiryo"/>
                          <a:ea typeface="Meiryo"/>
                        </a:rPr>
                        <a:t>For You</a:t>
                      </a:r>
                      <a:endParaRPr kumimoji="1" lang="ja-JP" altLang="en-US" b="1" dirty="0">
                        <a:latin typeface="Meiryo"/>
                        <a:ea typeface="Meiryo"/>
                      </a:endParaRPr>
                    </a:p>
                  </a:txBody>
                  <a:tcPr marT="10800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just">
                        <a:lnSpc>
                          <a:spcPct val="100000"/>
                        </a:lnSpc>
                        <a:spcBef>
                          <a:spcPts val="0"/>
                        </a:spcBef>
                        <a:spcAft>
                          <a:spcPts val="0"/>
                        </a:spcAft>
                        <a:buNone/>
                      </a:pPr>
                      <a:r>
                        <a:rPr lang="ja-JP" sz="1600" b="1" i="0" u="none" strike="noStrike" noProof="0" dirty="0">
                          <a:latin typeface="Meiryo"/>
                          <a:ea typeface="Meiryo"/>
                        </a:rPr>
                        <a:t>これまでに撮影された</a:t>
                      </a:r>
                      <a:r>
                        <a:rPr lang="ja-JP" altLang="en-US" sz="1600" b="1" i="0" u="none" strike="noStrike" noProof="0" dirty="0">
                          <a:latin typeface="Meiryo"/>
                          <a:ea typeface="Meiryo"/>
                        </a:rPr>
                        <a:t>写真</a:t>
                      </a:r>
                      <a:r>
                        <a:rPr lang="ja-JP" sz="1600" b="1" i="0" u="none" strike="noStrike" noProof="0" dirty="0">
                          <a:latin typeface="Meiryo"/>
                          <a:ea typeface="Meiryo"/>
                        </a:rPr>
                        <a:t>や</a:t>
                      </a:r>
                      <a:r>
                        <a:rPr lang="ja-JP" altLang="en-US" sz="1600" b="1" i="0" u="none" strike="noStrike" noProof="0" dirty="0">
                          <a:latin typeface="Meiryo"/>
                          <a:ea typeface="Meiryo"/>
                        </a:rPr>
                        <a:t>ビデオの中からiPhoneが自動で作成したアルバムなどが表示されます。</a:t>
                      </a:r>
                    </a:p>
                  </a:txBody>
                  <a:tcPr marT="10800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773334230"/>
                  </a:ext>
                </a:extLst>
              </a:tr>
              <a:tr h="593777">
                <a:tc>
                  <a:txBody>
                    <a:bodyPr/>
                    <a:lstStyle/>
                    <a:p>
                      <a:r>
                        <a:rPr lang="ja-JP" altLang="en-US" b="1">
                          <a:latin typeface="Meiryo"/>
                          <a:ea typeface="Meiryo"/>
                        </a:rPr>
                        <a:t>アルバム</a:t>
                      </a:r>
                      <a:endParaRPr lang="ja-JP" altLang="en-US" b="1" dirty="0">
                        <a:latin typeface="Meiryo"/>
                        <a:ea typeface="Meiryo"/>
                      </a:endParaRPr>
                    </a:p>
                  </a:txBody>
                  <a:tcPr marT="10800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ja-JP" altLang="en-US" sz="1600" b="1" i="0" u="none" strike="noStrike" noProof="0">
                          <a:latin typeface="Meiryo"/>
                          <a:ea typeface="Meiryo"/>
                        </a:rPr>
                        <a:t>最近の項目やダウンロードなどフォルダによって写真が管理されています。</a:t>
                      </a:r>
                      <a:endParaRPr kumimoji="1" lang="ja-JP" altLang="en-US" sz="1600" b="1" i="0" u="none" strike="noStrike" noProof="0">
                        <a:latin typeface="Meiryo"/>
                        <a:ea typeface="Meiryo"/>
                      </a:endParaRPr>
                    </a:p>
                  </a:txBody>
                  <a:tcPr marT="10800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28003878"/>
                  </a:ext>
                </a:extLst>
              </a:tr>
              <a:tr h="593777">
                <a:tc>
                  <a:txBody>
                    <a:bodyPr/>
                    <a:lstStyle/>
                    <a:p>
                      <a:r>
                        <a:rPr lang="ja-JP" altLang="en-US" b="1">
                          <a:latin typeface="Meiryo"/>
                          <a:ea typeface="Meiryo"/>
                        </a:rPr>
                        <a:t>検索</a:t>
                      </a:r>
                      <a:endParaRPr kumimoji="1" lang="ja-JP" altLang="en-US" b="1" dirty="0">
                        <a:latin typeface="Meiryo"/>
                        <a:ea typeface="Meiryo"/>
                      </a:endParaRPr>
                    </a:p>
                  </a:txBody>
                  <a:tcPr marT="10800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ja-JP" altLang="en-US" sz="1600" b="1" i="0" u="none" strike="noStrike" noProof="0" dirty="0">
                          <a:latin typeface="Meiryo"/>
                          <a:ea typeface="Meiryo"/>
                        </a:rPr>
                        <a:t>犬や猫、アイスクリームなどのキーワードを入れて検索すると保存された写真内から該当する写真を表示してくれます。</a:t>
                      </a:r>
                      <a:endParaRPr kumimoji="1" lang="ja-JP" altLang="en-US" sz="1600" b="1" i="0" u="none" strike="noStrike" noProof="0" dirty="0">
                        <a:latin typeface="Meiryo"/>
                        <a:ea typeface="Meiryo"/>
                      </a:endParaRPr>
                    </a:p>
                  </a:txBody>
                  <a:tcPr marT="10800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202553207"/>
                  </a:ext>
                </a:extLst>
              </a:tr>
            </a:tbl>
          </a:graphicData>
        </a:graphic>
      </p:graphicFrame>
      <p:pic>
        <p:nvPicPr>
          <p:cNvPr id="16" name="図 16" descr="猫がコンピューターのスクリーンショット&#10;&#10;説明は自動で生成されたものです">
            <a:extLst>
              <a:ext uri="{FF2B5EF4-FFF2-40B4-BE49-F238E27FC236}">
                <a16:creationId xmlns:a16="http://schemas.microsoft.com/office/drawing/2014/main" id="{9453591E-17CF-4487-BBE8-570D62D6CE87}"/>
              </a:ext>
            </a:extLst>
          </p:cNvPr>
          <p:cNvPicPr>
            <a:picLocks noChangeAspect="1"/>
          </p:cNvPicPr>
          <p:nvPr/>
        </p:nvPicPr>
        <p:blipFill>
          <a:blip r:embed="rId3"/>
          <a:stretch>
            <a:fillRect/>
          </a:stretch>
        </p:blipFill>
        <p:spPr>
          <a:xfrm>
            <a:off x="495118" y="2613904"/>
            <a:ext cx="1963575" cy="1569381"/>
          </a:xfrm>
          <a:prstGeom prst="rect">
            <a:avLst/>
          </a:prstGeom>
        </p:spPr>
      </p:pic>
      <p:sp>
        <p:nvSpPr>
          <p:cNvPr id="17" name="四角形: 角を丸くする 16">
            <a:extLst>
              <a:ext uri="{FF2B5EF4-FFF2-40B4-BE49-F238E27FC236}">
                <a16:creationId xmlns:a16="http://schemas.microsoft.com/office/drawing/2014/main" id="{CD998A27-9433-4E19-A67F-F12832DE2905}"/>
              </a:ext>
            </a:extLst>
          </p:cNvPr>
          <p:cNvSpPr/>
          <p:nvPr/>
        </p:nvSpPr>
        <p:spPr>
          <a:xfrm>
            <a:off x="434390" y="3778515"/>
            <a:ext cx="2083507" cy="348412"/>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10" name="テキスト ボックス 6">
            <a:extLst>
              <a:ext uri="{FF2B5EF4-FFF2-40B4-BE49-F238E27FC236}">
                <a16:creationId xmlns:a16="http://schemas.microsoft.com/office/drawing/2014/main" id="{9A305224-FBC5-4FC6-B437-90181E5BC8EE}"/>
              </a:ext>
            </a:extLst>
          </p:cNvPr>
          <p:cNvSpPr txBox="1"/>
          <p:nvPr/>
        </p:nvSpPr>
        <p:spPr>
          <a:xfrm>
            <a:off x="739492" y="6371385"/>
            <a:ext cx="9213290" cy="584775"/>
          </a:xfrm>
          <a:prstGeom prst="rect">
            <a:avLst/>
          </a:prstGeom>
          <a:noFill/>
        </p:spPr>
        <p:txBody>
          <a:bodyPr wrap="square" lIns="91440" tIns="45720" rIns="91440" bIns="45720" rtlCol="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r>
              <a:rPr lang="ja-JP" altLang="en-US" sz="1600" b="1" kern="100" dirty="0">
                <a:latin typeface="BIZ UDゴシック" panose="020B0400000000000000" pitchFamily="49" charset="-128"/>
                <a:ea typeface="BIZ UDゴシック" panose="020B0400000000000000" pitchFamily="49" charset="-128"/>
                <a:cs typeface="Times New Roman"/>
              </a:rPr>
              <a:t>※ </a:t>
            </a:r>
            <a:r>
              <a:rPr lang="ja-JP" sz="1600" b="1" kern="100" dirty="0">
                <a:latin typeface="BIZ UDゴシック" panose="020B0400000000000000" pitchFamily="49" charset="-128"/>
                <a:ea typeface="BIZ UDゴシック" panose="020B0400000000000000" pitchFamily="49" charset="-128"/>
                <a:cs typeface="Times New Roman"/>
              </a:rPr>
              <a:t>写真アプリやカメラアプリのビューア閲覧時に、</a:t>
            </a:r>
            <a:r>
              <a:rPr lang="ja-JP" altLang="en-US" sz="1600" b="1" kern="100" dirty="0">
                <a:latin typeface="BIZ UDゴシック" panose="020B0400000000000000" pitchFamily="49" charset="-128"/>
                <a:ea typeface="BIZ UDゴシック" panose="020B0400000000000000" pitchFamily="49" charset="-128"/>
                <a:cs typeface="Times New Roman"/>
              </a:rPr>
              <a:t>タッチやスワイプで写真やビデオを選択した際に読み上げるのは日付のみになります。</a:t>
            </a:r>
          </a:p>
        </p:txBody>
      </p:sp>
    </p:spTree>
    <p:extLst>
      <p:ext uri="{BB962C8B-B14F-4D97-AF65-F5344CB8AC3E}">
        <p14:creationId xmlns:p14="http://schemas.microsoft.com/office/powerpoint/2010/main" val="2544035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7">
            <a:extLst>
              <a:ext uri="{FF2B5EF4-FFF2-40B4-BE49-F238E27FC236}">
                <a16:creationId xmlns:a16="http://schemas.microsoft.com/office/drawing/2014/main" id="{2537E96A-E666-4CAD-A956-8A7723D8C4D4}"/>
              </a:ext>
            </a:extLst>
          </p:cNvPr>
          <p:cNvPicPr>
            <a:picLocks noChangeAspect="1"/>
          </p:cNvPicPr>
          <p:nvPr/>
        </p:nvPicPr>
        <p:blipFill>
          <a:blip r:embed="rId3"/>
          <a:stretch>
            <a:fillRect/>
          </a:stretch>
        </p:blipFill>
        <p:spPr>
          <a:xfrm>
            <a:off x="7531103" y="3574292"/>
            <a:ext cx="1566679" cy="3380018"/>
          </a:xfrm>
          <a:prstGeom prst="rect">
            <a:avLst/>
          </a:prstGeom>
          <a:ln>
            <a:solidFill>
              <a:srgbClr val="4472C4"/>
            </a:solidFill>
          </a:ln>
        </p:spPr>
      </p:pic>
      <p:pic>
        <p:nvPicPr>
          <p:cNvPr id="16" name="図 16" descr="グラフィカル ユーザー インターフェイス, アプリケーション&#10;&#10;説明は自動で生成されたものです">
            <a:extLst>
              <a:ext uri="{FF2B5EF4-FFF2-40B4-BE49-F238E27FC236}">
                <a16:creationId xmlns:a16="http://schemas.microsoft.com/office/drawing/2014/main" id="{91E0BC92-4BFF-4A23-87DB-7A0E54E6C379}"/>
              </a:ext>
            </a:extLst>
          </p:cNvPr>
          <p:cNvPicPr>
            <a:picLocks noChangeAspect="1"/>
          </p:cNvPicPr>
          <p:nvPr/>
        </p:nvPicPr>
        <p:blipFill>
          <a:blip r:embed="rId4"/>
          <a:stretch>
            <a:fillRect/>
          </a:stretch>
        </p:blipFill>
        <p:spPr>
          <a:xfrm>
            <a:off x="1777808" y="3546172"/>
            <a:ext cx="1601442" cy="3408138"/>
          </a:xfrm>
          <a:prstGeom prst="rect">
            <a:avLst/>
          </a:prstGeom>
          <a:ln>
            <a:solidFill>
              <a:srgbClr val="4472C4"/>
            </a:solidFill>
          </a:ln>
        </p:spPr>
      </p:pic>
      <p:pic>
        <p:nvPicPr>
          <p:cNvPr id="8" name="図 15">
            <a:extLst>
              <a:ext uri="{FF2B5EF4-FFF2-40B4-BE49-F238E27FC236}">
                <a16:creationId xmlns:a16="http://schemas.microsoft.com/office/drawing/2014/main" id="{06DFEB45-2934-4626-864C-46526E6DFC39}"/>
              </a:ext>
            </a:extLst>
          </p:cNvPr>
          <p:cNvPicPr>
            <a:picLocks noChangeAspect="1"/>
          </p:cNvPicPr>
          <p:nvPr/>
        </p:nvPicPr>
        <p:blipFill>
          <a:blip r:embed="rId5"/>
          <a:stretch>
            <a:fillRect/>
          </a:stretch>
        </p:blipFill>
        <p:spPr>
          <a:xfrm>
            <a:off x="4529635" y="3546172"/>
            <a:ext cx="1601443" cy="3408140"/>
          </a:xfrm>
          <a:prstGeom prst="rect">
            <a:avLst/>
          </a:prstGeom>
          <a:ln>
            <a:solidFill>
              <a:srgbClr val="4472C4"/>
            </a:solidFill>
          </a:ln>
        </p:spPr>
      </p:pic>
      <p:sp>
        <p:nvSpPr>
          <p:cNvPr id="4" name="Title 1"/>
          <p:cNvSpPr txBox="1">
            <a:spLocks/>
          </p:cNvSpPr>
          <p:nvPr/>
        </p:nvSpPr>
        <p:spPr>
          <a:xfrm>
            <a:off x="942661" y="457053"/>
            <a:ext cx="951199" cy="710067"/>
          </a:xfrm>
          <a:prstGeom prst="rect">
            <a:avLst/>
          </a:prstGeom>
        </p:spPr>
        <p:txBody>
          <a:bodyPr vert="horz" wrap="none" lIns="90000" tIns="46800" rIns="90000" bIns="4680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lnSpc>
                <a:spcPct val="100000"/>
              </a:lnSpc>
            </a:pPr>
            <a:r>
              <a:rPr lang="en-US" altLang="ja-JP" sz="4000" dirty="0">
                <a:latin typeface="BIZ UDゴシック" panose="020B0400000000000000" pitchFamily="49" charset="-128"/>
                <a:ea typeface="BIZ UDゴシック" panose="020B0400000000000000" pitchFamily="49" charset="-128"/>
              </a:rPr>
              <a:t>1-B</a:t>
            </a:r>
            <a:endParaRPr lang="en-US" sz="4000" dirty="0">
              <a:latin typeface="BIZ UDゴシック" panose="020B0400000000000000" pitchFamily="49" charset="-128"/>
              <a:ea typeface="BIZ UDゴシック" panose="020B0400000000000000" pitchFamily="49" charset="-128"/>
            </a:endParaRPr>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519284" y="319645"/>
            <a:ext cx="4103688" cy="984885"/>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lang="ja-JP" altLang="en-US" sz="3200" kern="0" dirty="0">
                <a:latin typeface="BIZ UDゴシック" panose="020B0400000000000000" pitchFamily="49" charset="-128"/>
                <a:ea typeface="BIZ UDゴシック" panose="020B0400000000000000" pitchFamily="49" charset="-128"/>
              </a:rPr>
              <a:t>カメラを使ったアプリ</a:t>
            </a:r>
          </a:p>
          <a:p>
            <a:r>
              <a:rPr lang="ja-JP" altLang="en-US" sz="3200" kern="0" dirty="0">
                <a:latin typeface="BIZ UDゴシック" panose="020B0400000000000000" pitchFamily="49" charset="-128"/>
                <a:ea typeface="BIZ UDゴシック" panose="020B0400000000000000" pitchFamily="49" charset="-128"/>
              </a:rPr>
              <a:t>写真アプリ</a:t>
            </a:r>
          </a:p>
        </p:txBody>
      </p:sp>
      <p:sp>
        <p:nvSpPr>
          <p:cNvPr id="7" name="テキスト ボックス 1">
            <a:extLst>
              <a:ext uri="{FF2B5EF4-FFF2-40B4-BE49-F238E27FC236}">
                <a16:creationId xmlns:a16="http://schemas.microsoft.com/office/drawing/2014/main" id="{C46F6CD9-C75D-4EEC-B61A-CC3EA598CE88}"/>
              </a:ext>
            </a:extLst>
          </p:cNvPr>
          <p:cNvSpPr txBox="1"/>
          <p:nvPr/>
        </p:nvSpPr>
        <p:spPr>
          <a:xfrm>
            <a:off x="436607" y="1496800"/>
            <a:ext cx="9820186" cy="422405"/>
          </a:xfrm>
          <a:prstGeom prst="rect">
            <a:avLst/>
          </a:prstGeom>
          <a:solidFill>
            <a:srgbClr val="FFFF99"/>
          </a:solidFill>
          <a:ln w="31750">
            <a:solidFill>
              <a:schemeClr val="tx1"/>
            </a:solidFill>
            <a:prstDash val="solid"/>
          </a:ln>
        </p:spPr>
        <p:txBody>
          <a:bodyPr wrap="square" lIns="91440" tIns="72000" rIns="91440" bIns="7200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spcBef>
                <a:spcPts val="600"/>
              </a:spcBef>
            </a:pPr>
            <a:r>
              <a:rPr lang="ja-JP" altLang="en-US" b="1" kern="100" dirty="0">
                <a:latin typeface="BIZ UDゴシック" panose="020B0400000000000000" pitchFamily="49" charset="-128"/>
                <a:ea typeface="BIZ UDゴシック" panose="020B0400000000000000" pitchFamily="49" charset="-128"/>
                <a:cs typeface="Times New Roman"/>
              </a:rPr>
              <a:t>写真アプリのライブラリの基本的な操作方法です。</a:t>
            </a:r>
            <a:endParaRPr lang="en-US" altLang="ja-JP" b="1" kern="100" dirty="0">
              <a:latin typeface="BIZ UDゴシック" panose="020B0400000000000000" pitchFamily="49" charset="-128"/>
              <a:ea typeface="BIZ UDゴシック" panose="020B0400000000000000" pitchFamily="49" charset="-128"/>
              <a:cs typeface="Times New Roman"/>
            </a:endParaRPr>
          </a:p>
        </p:txBody>
      </p:sp>
      <p:sp>
        <p:nvSpPr>
          <p:cNvPr id="10" name="正方形/長方形 9">
            <a:extLst>
              <a:ext uri="{FF2B5EF4-FFF2-40B4-BE49-F238E27FC236}">
                <a16:creationId xmlns:a16="http://schemas.microsoft.com/office/drawing/2014/main" id="{81454611-EAFB-482B-8EB7-182506495B82}"/>
              </a:ext>
            </a:extLst>
          </p:cNvPr>
          <p:cNvSpPr/>
          <p:nvPr/>
        </p:nvSpPr>
        <p:spPr>
          <a:xfrm>
            <a:off x="393700" y="2084939"/>
            <a:ext cx="550595" cy="584775"/>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❶</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11" name="テキスト ボックス 2">
            <a:extLst>
              <a:ext uri="{FF2B5EF4-FFF2-40B4-BE49-F238E27FC236}">
                <a16:creationId xmlns:a16="http://schemas.microsoft.com/office/drawing/2014/main" id="{DF9E2A0C-ECC5-454C-A0FC-CEB1AFCFB3CB}"/>
              </a:ext>
            </a:extLst>
          </p:cNvPr>
          <p:cNvSpPr txBox="1"/>
          <p:nvPr/>
        </p:nvSpPr>
        <p:spPr>
          <a:xfrm>
            <a:off x="3929809" y="2069549"/>
            <a:ext cx="2712291" cy="1200329"/>
          </a:xfrm>
          <a:prstGeom prst="rect">
            <a:avLst/>
          </a:prstGeom>
          <a:noFill/>
        </p:spPr>
        <p:txBody>
          <a:bodyPr wrap="square" lIns="91440" tIns="45720" rIns="91440" bIns="45720" rtlCol="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r>
              <a:rPr lang="ja-JP" altLang="en-US" b="1" kern="100" dirty="0">
                <a:latin typeface="BIZ UDゴシック" panose="020B0400000000000000" pitchFamily="49" charset="-128"/>
                <a:ea typeface="BIZ UDゴシック" panose="020B0400000000000000" pitchFamily="49" charset="-128"/>
                <a:cs typeface="Times New Roman"/>
              </a:rPr>
              <a:t>タッチやスワイプで画面下部のタブバーの中からライブラリを選択し、ダブルタップします。</a:t>
            </a:r>
          </a:p>
        </p:txBody>
      </p:sp>
      <p:sp>
        <p:nvSpPr>
          <p:cNvPr id="12" name="正方形/長方形 11">
            <a:extLst>
              <a:ext uri="{FF2B5EF4-FFF2-40B4-BE49-F238E27FC236}">
                <a16:creationId xmlns:a16="http://schemas.microsoft.com/office/drawing/2014/main" id="{506348D5-3647-4E6A-AE63-AC108E23D18C}"/>
              </a:ext>
            </a:extLst>
          </p:cNvPr>
          <p:cNvSpPr/>
          <p:nvPr/>
        </p:nvSpPr>
        <p:spPr>
          <a:xfrm>
            <a:off x="3464146" y="2084938"/>
            <a:ext cx="596929" cy="584775"/>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13" name="テキスト ボックス 4">
            <a:extLst>
              <a:ext uri="{FF2B5EF4-FFF2-40B4-BE49-F238E27FC236}">
                <a16:creationId xmlns:a16="http://schemas.microsoft.com/office/drawing/2014/main" id="{F16AD3AA-D61E-415D-8AF8-05530740AA41}"/>
              </a:ext>
            </a:extLst>
          </p:cNvPr>
          <p:cNvSpPr txBox="1"/>
          <p:nvPr/>
        </p:nvSpPr>
        <p:spPr>
          <a:xfrm>
            <a:off x="878568" y="2084939"/>
            <a:ext cx="2551786" cy="923330"/>
          </a:xfrm>
          <a:prstGeom prst="rect">
            <a:avLst/>
          </a:prstGeom>
          <a:noFill/>
        </p:spPr>
        <p:txBody>
          <a:bodyPr wrap="square" lIns="91440" tIns="45720" rIns="91440" bIns="4572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r>
              <a:rPr lang="ja-JP" b="1" kern="100" dirty="0">
                <a:latin typeface="BIZ UDゴシック" panose="020B0400000000000000" pitchFamily="49" charset="-128"/>
                <a:ea typeface="BIZ UDゴシック" panose="020B0400000000000000" pitchFamily="49" charset="-128"/>
                <a:cs typeface="+mn-lt"/>
              </a:rPr>
              <a:t>Siri</a:t>
            </a:r>
            <a:r>
              <a:rPr lang="ja-JP" altLang="en-US" b="1" kern="100" dirty="0">
                <a:latin typeface="BIZ UDゴシック" panose="020B0400000000000000" pitchFamily="49" charset="-128"/>
                <a:ea typeface="BIZ UDゴシック" panose="020B0400000000000000" pitchFamily="49" charset="-128"/>
                <a:cs typeface="+mn-lt"/>
              </a:rPr>
              <a:t>を起動して</a:t>
            </a:r>
            <a:r>
              <a:rPr lang="en-US" altLang="ja-JP" b="1" kern="100" dirty="0">
                <a:latin typeface="BIZ UDゴシック" panose="020B0400000000000000" pitchFamily="49" charset="-128"/>
                <a:ea typeface="BIZ UDゴシック" panose="020B0400000000000000" pitchFamily="49" charset="-128"/>
                <a:cs typeface="+mn-lt"/>
              </a:rPr>
              <a:t>｢</a:t>
            </a:r>
            <a:r>
              <a:rPr lang="ja-JP" altLang="en-US" b="1" kern="100" dirty="0">
                <a:latin typeface="BIZ UDゴシック" panose="020B0400000000000000" pitchFamily="49" charset="-128"/>
                <a:ea typeface="BIZ UDゴシック" panose="020B0400000000000000" pitchFamily="49" charset="-128"/>
                <a:cs typeface="+mn-lt"/>
              </a:rPr>
              <a:t>写真</a:t>
            </a:r>
            <a:r>
              <a:rPr lang="ja-JP" b="1" kern="100" dirty="0">
                <a:latin typeface="BIZ UDゴシック" panose="020B0400000000000000" pitchFamily="49" charset="-128"/>
                <a:ea typeface="BIZ UDゴシック" panose="020B0400000000000000" pitchFamily="49" charset="-128"/>
                <a:cs typeface="+mn-lt"/>
              </a:rPr>
              <a:t>を開いて｣と声を</a:t>
            </a:r>
            <a:r>
              <a:rPr lang="ja-JP" altLang="en-US" b="1" kern="100" dirty="0">
                <a:latin typeface="BIZ UDゴシック" panose="020B0400000000000000" pitchFamily="49" charset="-128"/>
                <a:ea typeface="BIZ UDゴシック" panose="020B0400000000000000" pitchFamily="49" charset="-128"/>
                <a:cs typeface="+mn-lt"/>
              </a:rPr>
              <a:t>か</a:t>
            </a:r>
            <a:r>
              <a:rPr lang="ja-JP" b="1" kern="100" dirty="0">
                <a:latin typeface="BIZ UDゴシック" panose="020B0400000000000000" pitchFamily="49" charset="-128"/>
                <a:ea typeface="BIZ UDゴシック" panose="020B0400000000000000" pitchFamily="49" charset="-128"/>
                <a:cs typeface="+mn-lt"/>
              </a:rPr>
              <a:t>けます。</a:t>
            </a:r>
            <a:endParaRPr lang="ja-JP" altLang="en-US" b="1" kern="100" dirty="0">
              <a:latin typeface="BIZ UDゴシック" panose="020B0400000000000000" pitchFamily="49" charset="-128"/>
              <a:ea typeface="BIZ UDゴシック" panose="020B0400000000000000" pitchFamily="49" charset="-128"/>
              <a:cs typeface="+mn-lt"/>
            </a:endParaRPr>
          </a:p>
        </p:txBody>
      </p:sp>
      <p:sp>
        <p:nvSpPr>
          <p:cNvPr id="14" name="正方形/長方形 13">
            <a:extLst>
              <a:ext uri="{FF2B5EF4-FFF2-40B4-BE49-F238E27FC236}">
                <a16:creationId xmlns:a16="http://schemas.microsoft.com/office/drawing/2014/main" id="{0399E4AF-C429-4705-95EB-E0E5AA96929A}"/>
              </a:ext>
            </a:extLst>
          </p:cNvPr>
          <p:cNvSpPr/>
          <p:nvPr/>
        </p:nvSpPr>
        <p:spPr>
          <a:xfrm>
            <a:off x="6663114" y="2089772"/>
            <a:ext cx="595035" cy="584775"/>
          </a:xfrm>
          <a:prstGeom prst="rect">
            <a:avLst/>
          </a:prstGeom>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❸</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15" name="テキスト ボックス 6">
            <a:extLst>
              <a:ext uri="{FF2B5EF4-FFF2-40B4-BE49-F238E27FC236}">
                <a16:creationId xmlns:a16="http://schemas.microsoft.com/office/drawing/2014/main" id="{E91B5FDB-8921-4765-8C88-CF77708F0961}"/>
              </a:ext>
            </a:extLst>
          </p:cNvPr>
          <p:cNvSpPr txBox="1"/>
          <p:nvPr/>
        </p:nvSpPr>
        <p:spPr>
          <a:xfrm>
            <a:off x="7134991" y="2074311"/>
            <a:ext cx="3116177" cy="1477328"/>
          </a:xfrm>
          <a:prstGeom prst="rect">
            <a:avLst/>
          </a:prstGeom>
          <a:noFill/>
        </p:spPr>
        <p:txBody>
          <a:bodyPr wrap="square" lIns="91440" tIns="45720" rIns="91440" bIns="45720" rtlCol="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r>
              <a:rPr lang="ja-JP" altLang="en-US" b="1" kern="100">
                <a:latin typeface="BIZ UDゴシック" panose="020B0400000000000000" pitchFamily="49" charset="-128"/>
                <a:ea typeface="BIZ UDゴシック" panose="020B0400000000000000" pitchFamily="49" charset="-128"/>
                <a:cs typeface="Times New Roman"/>
              </a:rPr>
              <a:t>タッチやスワイプでタブバーの少し上にある</a:t>
            </a:r>
            <a:r>
              <a:rPr lang="en-US" altLang="ja-JP" b="1" kern="100">
                <a:latin typeface="BIZ UDゴシック" panose="020B0400000000000000" pitchFamily="49" charset="-128"/>
                <a:ea typeface="BIZ UDゴシック" panose="020B0400000000000000" pitchFamily="49" charset="-128"/>
                <a:cs typeface="Calibri"/>
              </a:rPr>
              <a:t>｢日付の範囲</a:t>
            </a:r>
            <a:r>
              <a:rPr lang="ja-JP" b="1" kern="100">
                <a:latin typeface="BIZ UDゴシック" panose="020B0400000000000000" pitchFamily="49" charset="-128"/>
                <a:ea typeface="BIZ UDゴシック" panose="020B0400000000000000" pitchFamily="49" charset="-128"/>
                <a:cs typeface="Calibri"/>
              </a:rPr>
              <a:t>｣</a:t>
            </a:r>
            <a:r>
              <a:rPr lang="ja-JP" altLang="en-US" b="1" kern="100">
                <a:latin typeface="BIZ UDゴシック" panose="020B0400000000000000" pitchFamily="49" charset="-128"/>
                <a:ea typeface="BIZ UDゴシック" panose="020B0400000000000000" pitchFamily="49" charset="-128"/>
                <a:cs typeface="Times New Roman"/>
              </a:rPr>
              <a:t>を選択し、上下のスワイプで年別や月別を切り替えます。</a:t>
            </a:r>
            <a:endParaRPr lang="ja-JP" altLang="en-US" sz="1800" b="1" kern="100">
              <a:effectLst/>
              <a:latin typeface="BIZ UDゴシック" panose="020B0400000000000000" pitchFamily="49" charset="-128"/>
              <a:ea typeface="BIZ UDゴシック" panose="020B0400000000000000" pitchFamily="49" charset="-128"/>
              <a:cs typeface="Times New Roman"/>
            </a:endParaRPr>
          </a:p>
        </p:txBody>
      </p:sp>
      <p:sp>
        <p:nvSpPr>
          <p:cNvPr id="35" name="矢印: 右 34">
            <a:extLst>
              <a:ext uri="{FF2B5EF4-FFF2-40B4-BE49-F238E27FC236}">
                <a16:creationId xmlns:a16="http://schemas.microsoft.com/office/drawing/2014/main" id="{9628B72B-C9AC-42C3-9A29-F9FA6766EBAD}"/>
              </a:ext>
            </a:extLst>
          </p:cNvPr>
          <p:cNvSpPr/>
          <p:nvPr/>
        </p:nvSpPr>
        <p:spPr>
          <a:xfrm>
            <a:off x="3577251" y="4211692"/>
            <a:ext cx="648934"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36" name="矢印: 右 35">
            <a:extLst>
              <a:ext uri="{FF2B5EF4-FFF2-40B4-BE49-F238E27FC236}">
                <a16:creationId xmlns:a16="http://schemas.microsoft.com/office/drawing/2014/main" id="{9628B72B-C9AC-42C3-9A29-F9FA6766EBAD}"/>
              </a:ext>
            </a:extLst>
          </p:cNvPr>
          <p:cNvSpPr/>
          <p:nvPr/>
        </p:nvSpPr>
        <p:spPr>
          <a:xfrm>
            <a:off x="6475785" y="4211692"/>
            <a:ext cx="648934"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20" name="四角形: 角を丸くする 19">
            <a:extLst>
              <a:ext uri="{FF2B5EF4-FFF2-40B4-BE49-F238E27FC236}">
                <a16:creationId xmlns:a16="http://schemas.microsoft.com/office/drawing/2014/main" id="{16B0CAA3-4C5B-49D3-8262-352D2DEA1944}"/>
              </a:ext>
            </a:extLst>
          </p:cNvPr>
          <p:cNvSpPr/>
          <p:nvPr/>
        </p:nvSpPr>
        <p:spPr>
          <a:xfrm>
            <a:off x="4462597" y="6562564"/>
            <a:ext cx="520145" cy="332787"/>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29" name="四角形: 角を丸くする 28">
            <a:extLst>
              <a:ext uri="{FF2B5EF4-FFF2-40B4-BE49-F238E27FC236}">
                <a16:creationId xmlns:a16="http://schemas.microsoft.com/office/drawing/2014/main" id="{965B0A66-7BBF-49F3-AAE3-6F9C7D59E370}"/>
              </a:ext>
            </a:extLst>
          </p:cNvPr>
          <p:cNvSpPr/>
          <p:nvPr/>
        </p:nvSpPr>
        <p:spPr>
          <a:xfrm>
            <a:off x="7545817" y="6339316"/>
            <a:ext cx="1551965" cy="317161"/>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31" name="正方形/長方形 30">
            <a:extLst>
              <a:ext uri="{FF2B5EF4-FFF2-40B4-BE49-F238E27FC236}">
                <a16:creationId xmlns:a16="http://schemas.microsoft.com/office/drawing/2014/main" id="{A0846AA1-928E-4096-9779-E68F20ACA6AC}"/>
              </a:ext>
            </a:extLst>
          </p:cNvPr>
          <p:cNvSpPr/>
          <p:nvPr/>
        </p:nvSpPr>
        <p:spPr>
          <a:xfrm>
            <a:off x="9063020" y="6256367"/>
            <a:ext cx="441146" cy="400110"/>
          </a:xfrm>
          <a:prstGeom prst="rect">
            <a:avLst/>
          </a:prstGeom>
        </p:spPr>
        <p:txBody>
          <a:bodyPr wrap="none" lIns="91440" tIns="45720" rIns="91440" bIns="4572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000" b="1" dirty="0">
                <a:solidFill>
                  <a:srgbClr val="009650"/>
                </a:solidFill>
                <a:latin typeface="BIZ UDゴシック" panose="020B0400000000000000" pitchFamily="49" charset="-128"/>
                <a:ea typeface="BIZ UDゴシック" panose="020B0400000000000000" pitchFamily="49" charset="-128"/>
                <a:cs typeface="Meiryo" charset="-128"/>
              </a:rPr>
              <a:t>❸</a:t>
            </a:r>
            <a:endParaRPr lang="en-US" altLang="ja-JP" sz="28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5" name="テキスト ボックス 4">
            <a:extLst>
              <a:ext uri="{FF2B5EF4-FFF2-40B4-BE49-F238E27FC236}">
                <a16:creationId xmlns:a16="http://schemas.microsoft.com/office/drawing/2014/main" id="{D966DC3F-D7FA-4B9A-92A7-AC3A4A3FA3A6}"/>
              </a:ext>
            </a:extLst>
          </p:cNvPr>
          <p:cNvSpPr txBox="1"/>
          <p:nvPr/>
        </p:nvSpPr>
        <p:spPr>
          <a:xfrm>
            <a:off x="1345010" y="5331970"/>
            <a:ext cx="2348548" cy="738664"/>
          </a:xfrm>
          <a:prstGeom prst="rect">
            <a:avLst/>
          </a:prstGeom>
          <a:solidFill>
            <a:schemeClr val="bg1"/>
          </a:solidFill>
          <a:ln>
            <a:solidFill>
              <a:schemeClr val="tx1"/>
            </a:solidFill>
          </a:ln>
        </p:spPr>
        <p:txBody>
          <a:bodyPr wrap="square" lIns="91440" tIns="45720" rIns="91440" bIns="4572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r>
              <a:rPr lang="ja-JP" altLang="en-US" sz="1400" b="1">
                <a:latin typeface="BIZ UDゴシック" panose="020B0400000000000000" pitchFamily="49" charset="-128"/>
                <a:ea typeface="BIZ UDゴシック" panose="020B0400000000000000" pitchFamily="49" charset="-128"/>
                <a:cs typeface="+mn-lt"/>
              </a:rPr>
              <a:t>写真アプリ起動時は、前回使用時に最後に開いていたタブが表示されます。</a:t>
            </a:r>
          </a:p>
        </p:txBody>
      </p:sp>
      <p:sp>
        <p:nvSpPr>
          <p:cNvPr id="21" name="四角形: 角を丸くする 20">
            <a:extLst>
              <a:ext uri="{FF2B5EF4-FFF2-40B4-BE49-F238E27FC236}">
                <a16:creationId xmlns:a16="http://schemas.microsoft.com/office/drawing/2014/main" id="{381B3F0D-F37A-21F3-66C9-0BF2B35FE6D9}"/>
              </a:ext>
            </a:extLst>
          </p:cNvPr>
          <p:cNvSpPr/>
          <p:nvPr/>
        </p:nvSpPr>
        <p:spPr>
          <a:xfrm>
            <a:off x="437320" y="3317094"/>
            <a:ext cx="1194000" cy="1909214"/>
          </a:xfrm>
          <a:prstGeom prst="roundRect">
            <a:avLst>
              <a:gd name="adj" fmla="val 26080"/>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marL="0" marR="0">
              <a:spcBef>
                <a:spcPts val="0"/>
              </a:spcBef>
              <a:spcAft>
                <a:spcPts val="0"/>
              </a:spcAft>
            </a:pPr>
            <a:r>
              <a:rPr lang="ja-JP" altLang="en-US" sz="1600" b="1" dirty="0">
                <a:solidFill>
                  <a:srgbClr val="000000"/>
                </a:solidFill>
                <a:effectLst/>
                <a:latin typeface="BIZ UDゴシック" panose="020B0400000000000000" pitchFamily="49" charset="-128"/>
                <a:ea typeface="BIZ UDゴシック" panose="020B0400000000000000" pitchFamily="49" charset="-128"/>
              </a:rPr>
              <a:t>写真アプリはホーム画面からジェスチャー操作でも開けます。</a:t>
            </a:r>
            <a:endParaRPr lang="ja-JP" altLang="en-US" sz="1600" b="1" dirty="0">
              <a:effectLst/>
              <a:latin typeface="BIZ UDゴシック" panose="020B0400000000000000" pitchFamily="49" charset="-128"/>
              <a:ea typeface="BIZ UDゴシック" panose="020B0400000000000000" pitchFamily="49" charset="-128"/>
            </a:endParaRPr>
          </a:p>
        </p:txBody>
      </p:sp>
      <p:sp>
        <p:nvSpPr>
          <p:cNvPr id="22" name="正方形/長方形 21">
            <a:extLst>
              <a:ext uri="{FF2B5EF4-FFF2-40B4-BE49-F238E27FC236}">
                <a16:creationId xmlns:a16="http://schemas.microsoft.com/office/drawing/2014/main" id="{BE046411-E835-3551-CC48-CD48B5C90E92}"/>
              </a:ext>
            </a:extLst>
          </p:cNvPr>
          <p:cNvSpPr/>
          <p:nvPr/>
        </p:nvSpPr>
        <p:spPr>
          <a:xfrm>
            <a:off x="4051829" y="6296213"/>
            <a:ext cx="441146" cy="400110"/>
          </a:xfrm>
          <a:prstGeom prst="rect">
            <a:avLst/>
          </a:prstGeom>
        </p:spPr>
        <p:txBody>
          <a:bodyPr wrap="none" lIns="91440" tIns="45720" rIns="91440" bIns="4572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0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28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Tree>
    <p:extLst>
      <p:ext uri="{BB962C8B-B14F-4D97-AF65-F5344CB8AC3E}">
        <p14:creationId xmlns:p14="http://schemas.microsoft.com/office/powerpoint/2010/main" val="1880498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14AAC07C-0E94-4657-2BF9-FB02CBD36C3B}"/>
              </a:ext>
            </a:extLst>
          </p:cNvPr>
          <p:cNvPicPr>
            <a:picLocks noChangeAspect="1"/>
          </p:cNvPicPr>
          <p:nvPr/>
        </p:nvPicPr>
        <p:blipFill>
          <a:blip r:embed="rId3"/>
          <a:stretch>
            <a:fillRect/>
          </a:stretch>
        </p:blipFill>
        <p:spPr>
          <a:xfrm>
            <a:off x="7800241" y="3375196"/>
            <a:ext cx="1627773" cy="3487214"/>
          </a:xfrm>
          <a:prstGeom prst="rect">
            <a:avLst/>
          </a:prstGeom>
        </p:spPr>
      </p:pic>
      <p:pic>
        <p:nvPicPr>
          <p:cNvPr id="6" name="図 5">
            <a:extLst>
              <a:ext uri="{FF2B5EF4-FFF2-40B4-BE49-F238E27FC236}">
                <a16:creationId xmlns:a16="http://schemas.microsoft.com/office/drawing/2014/main" id="{0E2D2325-D989-CF24-A097-4E2ADF3274CB}"/>
              </a:ext>
            </a:extLst>
          </p:cNvPr>
          <p:cNvPicPr>
            <a:picLocks noChangeAspect="1"/>
          </p:cNvPicPr>
          <p:nvPr/>
        </p:nvPicPr>
        <p:blipFill>
          <a:blip r:embed="rId4"/>
          <a:stretch>
            <a:fillRect/>
          </a:stretch>
        </p:blipFill>
        <p:spPr>
          <a:xfrm>
            <a:off x="4334620" y="3365604"/>
            <a:ext cx="1627773" cy="3487214"/>
          </a:xfrm>
          <a:prstGeom prst="rect">
            <a:avLst/>
          </a:prstGeom>
        </p:spPr>
      </p:pic>
      <p:pic>
        <p:nvPicPr>
          <p:cNvPr id="17" name="図 17">
            <a:extLst>
              <a:ext uri="{FF2B5EF4-FFF2-40B4-BE49-F238E27FC236}">
                <a16:creationId xmlns:a16="http://schemas.microsoft.com/office/drawing/2014/main" id="{2537E96A-E666-4CAD-A956-8A7723D8C4D4}"/>
              </a:ext>
            </a:extLst>
          </p:cNvPr>
          <p:cNvPicPr>
            <a:picLocks noChangeAspect="1"/>
          </p:cNvPicPr>
          <p:nvPr/>
        </p:nvPicPr>
        <p:blipFill>
          <a:blip r:embed="rId5"/>
          <a:stretch>
            <a:fillRect/>
          </a:stretch>
        </p:blipFill>
        <p:spPr>
          <a:xfrm>
            <a:off x="1067024" y="3416249"/>
            <a:ext cx="1601442" cy="3455017"/>
          </a:xfrm>
          <a:prstGeom prst="rect">
            <a:avLst/>
          </a:prstGeom>
          <a:ln>
            <a:solidFill>
              <a:srgbClr val="4472C4"/>
            </a:solidFill>
          </a:ln>
        </p:spPr>
      </p:pic>
      <p:sp>
        <p:nvSpPr>
          <p:cNvPr id="4" name="Title 1"/>
          <p:cNvSpPr txBox="1">
            <a:spLocks/>
          </p:cNvSpPr>
          <p:nvPr/>
        </p:nvSpPr>
        <p:spPr>
          <a:xfrm>
            <a:off x="897234" y="460127"/>
            <a:ext cx="951199" cy="710067"/>
          </a:xfrm>
          <a:prstGeom prst="rect">
            <a:avLst/>
          </a:prstGeom>
        </p:spPr>
        <p:txBody>
          <a:bodyPr vert="horz" wrap="none" lIns="90000" tIns="46800" rIns="90000" bIns="4680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lnSpc>
                <a:spcPct val="100000"/>
              </a:lnSpc>
            </a:pPr>
            <a:r>
              <a:rPr lang="en-US" altLang="ja-JP" sz="4000" dirty="0">
                <a:latin typeface="BIZ UDゴシック" panose="020B0400000000000000" pitchFamily="49" charset="-128"/>
                <a:ea typeface="BIZ UDゴシック" panose="020B0400000000000000" pitchFamily="49" charset="-128"/>
              </a:rPr>
              <a:t>1-B</a:t>
            </a:r>
            <a:endParaRPr lang="en-US" sz="4000" dirty="0">
              <a:latin typeface="BIZ UDゴシック" panose="020B0400000000000000" pitchFamily="49" charset="-128"/>
              <a:ea typeface="BIZ UDゴシック" panose="020B0400000000000000" pitchFamily="49" charset="-128"/>
            </a:endParaRPr>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534918" y="321756"/>
            <a:ext cx="4103688" cy="984885"/>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lang="ja-JP" altLang="en-US" sz="3200" kern="0" dirty="0">
                <a:latin typeface="BIZ UDゴシック" panose="020B0400000000000000" pitchFamily="49" charset="-128"/>
                <a:ea typeface="BIZ UDゴシック" panose="020B0400000000000000" pitchFamily="49" charset="-128"/>
              </a:rPr>
              <a:t>カメラを使ったアプリ</a:t>
            </a:r>
          </a:p>
          <a:p>
            <a:r>
              <a:rPr lang="ja-JP" altLang="en-US" sz="3200" kern="0" dirty="0">
                <a:latin typeface="BIZ UDゴシック" panose="020B0400000000000000" pitchFamily="49" charset="-128"/>
                <a:ea typeface="BIZ UDゴシック" panose="020B0400000000000000" pitchFamily="49" charset="-128"/>
              </a:rPr>
              <a:t>写真アプリ</a:t>
            </a:r>
          </a:p>
        </p:txBody>
      </p:sp>
      <p:sp>
        <p:nvSpPr>
          <p:cNvPr id="7" name="テキスト ボックス 1">
            <a:extLst>
              <a:ext uri="{FF2B5EF4-FFF2-40B4-BE49-F238E27FC236}">
                <a16:creationId xmlns:a16="http://schemas.microsoft.com/office/drawing/2014/main" id="{C46F6CD9-C75D-4EEC-B61A-CC3EA598CE88}"/>
              </a:ext>
            </a:extLst>
          </p:cNvPr>
          <p:cNvSpPr txBox="1"/>
          <p:nvPr/>
        </p:nvSpPr>
        <p:spPr>
          <a:xfrm>
            <a:off x="436607" y="1496800"/>
            <a:ext cx="9820186" cy="422405"/>
          </a:xfrm>
          <a:prstGeom prst="rect">
            <a:avLst/>
          </a:prstGeom>
          <a:solidFill>
            <a:srgbClr val="FFFF99"/>
          </a:solidFill>
          <a:ln w="31750">
            <a:solidFill>
              <a:schemeClr val="tx1"/>
            </a:solidFill>
            <a:prstDash val="solid"/>
          </a:ln>
        </p:spPr>
        <p:txBody>
          <a:bodyPr wrap="square" lIns="91440" tIns="72000" rIns="91440" bIns="7200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spcBef>
                <a:spcPts val="600"/>
              </a:spcBef>
            </a:pPr>
            <a:r>
              <a:rPr lang="ja-JP" altLang="en-US" b="1" kern="100" dirty="0">
                <a:latin typeface="BIZ UDゴシック" panose="020B0400000000000000" pitchFamily="49" charset="-128"/>
                <a:ea typeface="BIZ UDゴシック" panose="020B0400000000000000" pitchFamily="49" charset="-128"/>
                <a:cs typeface="Times New Roman"/>
              </a:rPr>
              <a:t>写真アプリのライブラリの基本的な操作方法です。</a:t>
            </a:r>
            <a:endParaRPr lang="en-US" altLang="ja-JP" b="1" kern="100" dirty="0">
              <a:latin typeface="BIZ UDゴシック" panose="020B0400000000000000" pitchFamily="49" charset="-128"/>
              <a:ea typeface="BIZ UDゴシック" panose="020B0400000000000000" pitchFamily="49" charset="-128"/>
              <a:cs typeface="Times New Roman"/>
            </a:endParaRPr>
          </a:p>
        </p:txBody>
      </p:sp>
      <p:sp>
        <p:nvSpPr>
          <p:cNvPr id="10" name="正方形/長方形 9">
            <a:extLst>
              <a:ext uri="{FF2B5EF4-FFF2-40B4-BE49-F238E27FC236}">
                <a16:creationId xmlns:a16="http://schemas.microsoft.com/office/drawing/2014/main" id="{81454611-EAFB-482B-8EB7-182506495B82}"/>
              </a:ext>
            </a:extLst>
          </p:cNvPr>
          <p:cNvSpPr/>
          <p:nvPr/>
        </p:nvSpPr>
        <p:spPr>
          <a:xfrm>
            <a:off x="362433" y="2038291"/>
            <a:ext cx="550595" cy="584775"/>
          </a:xfrm>
          <a:prstGeom prst="rect">
            <a:avLst/>
          </a:prstGeom>
        </p:spPr>
        <p:txBody>
          <a:bodyPr wrap="square" lIns="91440" tIns="45720" rIns="91440" bIns="4572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3200" b="1">
                <a:solidFill>
                  <a:srgbClr val="009650"/>
                </a:solidFill>
                <a:latin typeface="BIZ UDゴシック" panose="020B0400000000000000" pitchFamily="49" charset="-128"/>
                <a:ea typeface="BIZ UDゴシック" panose="020B0400000000000000" pitchFamily="49" charset="-128"/>
                <a:cs typeface="Meiryo" charset="-128"/>
              </a:rPr>
              <a:t>❹</a:t>
            </a:r>
            <a:endPar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11" name="テキスト ボックス 2">
            <a:extLst>
              <a:ext uri="{FF2B5EF4-FFF2-40B4-BE49-F238E27FC236}">
                <a16:creationId xmlns:a16="http://schemas.microsoft.com/office/drawing/2014/main" id="{DF9E2A0C-ECC5-454C-A0FC-CEB1AFCFB3CB}"/>
              </a:ext>
            </a:extLst>
          </p:cNvPr>
          <p:cNvSpPr txBox="1"/>
          <p:nvPr/>
        </p:nvSpPr>
        <p:spPr>
          <a:xfrm>
            <a:off x="3898987" y="2114491"/>
            <a:ext cx="2712291" cy="1200329"/>
          </a:xfrm>
          <a:prstGeom prst="rect">
            <a:avLst/>
          </a:prstGeom>
          <a:noFill/>
        </p:spPr>
        <p:txBody>
          <a:bodyPr wrap="square" lIns="91440" tIns="45720" rIns="91440" bIns="45720" rtlCol="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r>
              <a:rPr lang="ja-JP" altLang="en-US" b="1" kern="100" dirty="0">
                <a:latin typeface="BIZ UDゴシック" panose="020B0400000000000000" pitchFamily="49" charset="-128"/>
                <a:ea typeface="BIZ UDゴシック" panose="020B0400000000000000" pitchFamily="49" charset="-128"/>
                <a:cs typeface="Times New Roman"/>
              </a:rPr>
              <a:t>年、月、日と詳細に向かって進みますが、最終的に選んだ日付の写真が表示されます。</a:t>
            </a:r>
          </a:p>
        </p:txBody>
      </p:sp>
      <p:sp>
        <p:nvSpPr>
          <p:cNvPr id="12" name="正方形/長方形 11">
            <a:extLst>
              <a:ext uri="{FF2B5EF4-FFF2-40B4-BE49-F238E27FC236}">
                <a16:creationId xmlns:a16="http://schemas.microsoft.com/office/drawing/2014/main" id="{506348D5-3647-4E6A-AE63-AC108E23D18C}"/>
              </a:ext>
            </a:extLst>
          </p:cNvPr>
          <p:cNvSpPr/>
          <p:nvPr/>
        </p:nvSpPr>
        <p:spPr>
          <a:xfrm>
            <a:off x="3398408" y="2038291"/>
            <a:ext cx="596929" cy="584775"/>
          </a:xfrm>
          <a:prstGeom prst="rect">
            <a:avLst/>
          </a:prstGeom>
        </p:spPr>
        <p:txBody>
          <a:bodyPr wrap="square" lIns="91440" tIns="45720" rIns="91440" bIns="4572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❺</a:t>
            </a:r>
          </a:p>
        </p:txBody>
      </p:sp>
      <p:sp>
        <p:nvSpPr>
          <p:cNvPr id="13" name="テキスト ボックス 4">
            <a:extLst>
              <a:ext uri="{FF2B5EF4-FFF2-40B4-BE49-F238E27FC236}">
                <a16:creationId xmlns:a16="http://schemas.microsoft.com/office/drawing/2014/main" id="{F16AD3AA-D61E-415D-8AF8-05530740AA41}"/>
              </a:ext>
            </a:extLst>
          </p:cNvPr>
          <p:cNvSpPr txBox="1"/>
          <p:nvPr/>
        </p:nvSpPr>
        <p:spPr>
          <a:xfrm>
            <a:off x="847968" y="2106798"/>
            <a:ext cx="2551786" cy="1200329"/>
          </a:xfrm>
          <a:prstGeom prst="rect">
            <a:avLst/>
          </a:prstGeom>
          <a:noFill/>
        </p:spPr>
        <p:txBody>
          <a:bodyPr wrap="square" lIns="91440" tIns="45720" rIns="91440" bIns="4572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r>
              <a:rPr lang="ja-JP" altLang="en-US" b="1" kern="100" dirty="0">
                <a:latin typeface="BIZ UDゴシック" panose="020B0400000000000000" pitchFamily="49" charset="-128"/>
                <a:ea typeface="BIZ UDゴシック" panose="020B0400000000000000" pitchFamily="49" charset="-128"/>
                <a:cs typeface="+mn-lt"/>
              </a:rPr>
              <a:t>タッチやスワイプで目的の年月や日付を選択し、ダブルタップします。</a:t>
            </a:r>
          </a:p>
        </p:txBody>
      </p:sp>
      <p:sp>
        <p:nvSpPr>
          <p:cNvPr id="14" name="正方形/長方形 13">
            <a:extLst>
              <a:ext uri="{FF2B5EF4-FFF2-40B4-BE49-F238E27FC236}">
                <a16:creationId xmlns:a16="http://schemas.microsoft.com/office/drawing/2014/main" id="{0399E4AF-C429-4705-95EB-E0E5AA96929A}"/>
              </a:ext>
            </a:extLst>
          </p:cNvPr>
          <p:cNvSpPr/>
          <p:nvPr/>
        </p:nvSpPr>
        <p:spPr>
          <a:xfrm>
            <a:off x="6644798" y="2053917"/>
            <a:ext cx="595035" cy="584775"/>
          </a:xfrm>
          <a:prstGeom prst="rect">
            <a:avLst/>
          </a:prstGeom>
        </p:spPr>
        <p:txBody>
          <a:bodyPr wrap="none" lIns="91440" tIns="45720" rIns="91440" bIns="4572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3200" b="1">
                <a:solidFill>
                  <a:srgbClr val="009650"/>
                </a:solidFill>
                <a:latin typeface="BIZ UDゴシック" panose="020B0400000000000000" pitchFamily="49" charset="-128"/>
                <a:ea typeface="BIZ UDゴシック" panose="020B0400000000000000" pitchFamily="49" charset="-128"/>
                <a:cs typeface="Meiryo" charset="-128"/>
              </a:rPr>
              <a:t>❻</a:t>
            </a:r>
          </a:p>
        </p:txBody>
      </p:sp>
      <p:sp>
        <p:nvSpPr>
          <p:cNvPr id="15" name="テキスト ボックス 6">
            <a:extLst>
              <a:ext uri="{FF2B5EF4-FFF2-40B4-BE49-F238E27FC236}">
                <a16:creationId xmlns:a16="http://schemas.microsoft.com/office/drawing/2014/main" id="{E91B5FDB-8921-4765-8C88-CF77708F0961}"/>
              </a:ext>
            </a:extLst>
          </p:cNvPr>
          <p:cNvSpPr txBox="1"/>
          <p:nvPr/>
        </p:nvSpPr>
        <p:spPr>
          <a:xfrm>
            <a:off x="7134991" y="2074311"/>
            <a:ext cx="3116177" cy="1200329"/>
          </a:xfrm>
          <a:prstGeom prst="rect">
            <a:avLst/>
          </a:prstGeom>
          <a:noFill/>
        </p:spPr>
        <p:txBody>
          <a:bodyPr wrap="square" lIns="91440" tIns="45720" rIns="91440" bIns="45720" rtlCol="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r>
              <a:rPr lang="ja-JP" b="1" kern="100" dirty="0">
                <a:latin typeface="BIZ UDゴシック" panose="020B0400000000000000" pitchFamily="49" charset="-128"/>
                <a:ea typeface="BIZ UDゴシック" panose="020B0400000000000000" pitchFamily="49" charset="-128"/>
                <a:cs typeface="Times New Roman"/>
              </a:rPr>
              <a:t>画面</a:t>
            </a:r>
            <a:r>
              <a:rPr lang="ja-JP" b="1" kern="100" dirty="0">
                <a:latin typeface="BIZ UDゴシック" panose="020B0400000000000000" pitchFamily="49" charset="-128"/>
                <a:ea typeface="BIZ UDゴシック" panose="020B0400000000000000" pitchFamily="49" charset="-128"/>
                <a:cs typeface="Calibri"/>
              </a:rPr>
              <a:t>中央付近の写真と読む箇所</a:t>
            </a:r>
            <a:r>
              <a:rPr lang="ja-JP" b="1" kern="100" dirty="0">
                <a:latin typeface="BIZ UDゴシック" panose="020B0400000000000000" pitchFamily="49" charset="-128"/>
                <a:ea typeface="BIZ UDゴシック" panose="020B0400000000000000" pitchFamily="49" charset="-128"/>
                <a:cs typeface="Times New Roman"/>
              </a:rPr>
              <a:t>を選択し、</a:t>
            </a:r>
            <a:r>
              <a:rPr lang="ja-JP" altLang="en-US" b="1" kern="100" dirty="0">
                <a:latin typeface="BIZ UDゴシック" panose="020B0400000000000000" pitchFamily="49" charset="-128"/>
                <a:ea typeface="BIZ UDゴシック" panose="020B0400000000000000" pitchFamily="49" charset="-128"/>
                <a:cs typeface="Times New Roman"/>
              </a:rPr>
              <a:t>３本指で左右に</a:t>
            </a:r>
            <a:r>
              <a:rPr lang="ja-JP" b="1" kern="100" dirty="0">
                <a:latin typeface="BIZ UDゴシック" panose="020B0400000000000000" pitchFamily="49" charset="-128"/>
                <a:ea typeface="BIZ UDゴシック" panose="020B0400000000000000" pitchFamily="49" charset="-128"/>
                <a:cs typeface="Times New Roman"/>
              </a:rPr>
              <a:t>スワイプ</a:t>
            </a:r>
            <a:r>
              <a:rPr lang="ja-JP" altLang="en-US" b="1" kern="100" dirty="0">
                <a:latin typeface="BIZ UDゴシック" panose="020B0400000000000000" pitchFamily="49" charset="-128"/>
                <a:ea typeface="BIZ UDゴシック" panose="020B0400000000000000" pitchFamily="49" charset="-128"/>
                <a:cs typeface="Times New Roman"/>
              </a:rPr>
              <a:t>して</a:t>
            </a:r>
            <a:r>
              <a:rPr lang="ja-JP" b="1" kern="100" dirty="0">
                <a:latin typeface="BIZ UDゴシック" panose="020B0400000000000000" pitchFamily="49" charset="-128"/>
                <a:ea typeface="BIZ UDゴシック" panose="020B0400000000000000" pitchFamily="49" charset="-128"/>
                <a:cs typeface="Times New Roman"/>
              </a:rPr>
              <a:t>写真を切り替えます。</a:t>
            </a:r>
            <a:endParaRPr lang="ja-JP" altLang="en-US" kern="100" dirty="0">
              <a:latin typeface="BIZ UDゴシック" panose="020B0400000000000000" pitchFamily="49" charset="-128"/>
              <a:ea typeface="BIZ UDゴシック" panose="020B0400000000000000" pitchFamily="49" charset="-128"/>
              <a:cs typeface="+mn-lt"/>
            </a:endParaRPr>
          </a:p>
        </p:txBody>
      </p:sp>
      <p:sp>
        <p:nvSpPr>
          <p:cNvPr id="35" name="矢印: 右 34">
            <a:extLst>
              <a:ext uri="{FF2B5EF4-FFF2-40B4-BE49-F238E27FC236}">
                <a16:creationId xmlns:a16="http://schemas.microsoft.com/office/drawing/2014/main" id="{9628B72B-C9AC-42C3-9A29-F9FA6766EBAD}"/>
              </a:ext>
            </a:extLst>
          </p:cNvPr>
          <p:cNvSpPr/>
          <p:nvPr/>
        </p:nvSpPr>
        <p:spPr>
          <a:xfrm>
            <a:off x="3247775" y="4770960"/>
            <a:ext cx="648934"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36" name="矢印: 右 35">
            <a:extLst>
              <a:ext uri="{FF2B5EF4-FFF2-40B4-BE49-F238E27FC236}">
                <a16:creationId xmlns:a16="http://schemas.microsoft.com/office/drawing/2014/main" id="{9628B72B-C9AC-42C3-9A29-F9FA6766EBAD}"/>
              </a:ext>
            </a:extLst>
          </p:cNvPr>
          <p:cNvSpPr/>
          <p:nvPr/>
        </p:nvSpPr>
        <p:spPr>
          <a:xfrm>
            <a:off x="6314139" y="4695074"/>
            <a:ext cx="648934"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29" name="四角形: 角を丸くする 28">
            <a:extLst>
              <a:ext uri="{FF2B5EF4-FFF2-40B4-BE49-F238E27FC236}">
                <a16:creationId xmlns:a16="http://schemas.microsoft.com/office/drawing/2014/main" id="{965B0A66-7BBF-49F3-AAE3-6F9C7D59E370}"/>
              </a:ext>
            </a:extLst>
          </p:cNvPr>
          <p:cNvSpPr/>
          <p:nvPr/>
        </p:nvSpPr>
        <p:spPr>
          <a:xfrm>
            <a:off x="1073118" y="5023655"/>
            <a:ext cx="1598865" cy="1285955"/>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31" name="正方形/長方形 30">
            <a:extLst>
              <a:ext uri="{FF2B5EF4-FFF2-40B4-BE49-F238E27FC236}">
                <a16:creationId xmlns:a16="http://schemas.microsoft.com/office/drawing/2014/main" id="{A0846AA1-928E-4096-9779-E68F20ACA6AC}"/>
              </a:ext>
            </a:extLst>
          </p:cNvPr>
          <p:cNvSpPr/>
          <p:nvPr/>
        </p:nvSpPr>
        <p:spPr>
          <a:xfrm>
            <a:off x="757848" y="4943702"/>
            <a:ext cx="441146" cy="400110"/>
          </a:xfrm>
          <a:prstGeom prst="rect">
            <a:avLst/>
          </a:prstGeom>
        </p:spPr>
        <p:txBody>
          <a:bodyPr wrap="none" lIns="91440" tIns="45720" rIns="91440" bIns="4572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000" b="1" dirty="0">
                <a:solidFill>
                  <a:srgbClr val="009650"/>
                </a:solidFill>
                <a:latin typeface="BIZ UDゴシック" panose="020B0400000000000000" pitchFamily="49" charset="-128"/>
                <a:ea typeface="BIZ UDゴシック" panose="020B0400000000000000" pitchFamily="49" charset="-128"/>
                <a:cs typeface="Meiryo" charset="-128"/>
              </a:rPr>
              <a:t>❹</a:t>
            </a:r>
          </a:p>
        </p:txBody>
      </p:sp>
      <p:sp>
        <p:nvSpPr>
          <p:cNvPr id="2" name="テキスト ボックス 1">
            <a:extLst>
              <a:ext uri="{FF2B5EF4-FFF2-40B4-BE49-F238E27FC236}">
                <a16:creationId xmlns:a16="http://schemas.microsoft.com/office/drawing/2014/main" id="{41E57138-3788-46FB-B525-FEFB7397BB99}"/>
              </a:ext>
            </a:extLst>
          </p:cNvPr>
          <p:cNvSpPr txBox="1"/>
          <p:nvPr/>
        </p:nvSpPr>
        <p:spPr>
          <a:xfrm>
            <a:off x="674159" y="3609642"/>
            <a:ext cx="2348548" cy="1169551"/>
          </a:xfrm>
          <a:prstGeom prst="rect">
            <a:avLst/>
          </a:prstGeom>
          <a:solidFill>
            <a:schemeClr val="bg1"/>
          </a:solidFill>
          <a:ln>
            <a:solidFill>
              <a:schemeClr val="tx1"/>
            </a:solidFill>
          </a:ln>
        </p:spPr>
        <p:txBody>
          <a:bodyPr wrap="square" lIns="91440" tIns="45720" rIns="91440" bIns="4572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r>
              <a:rPr lang="ja-JP" altLang="en-US" sz="1400" b="1" dirty="0">
                <a:latin typeface="BIZ UDゴシック" panose="020B0400000000000000" pitchFamily="49" charset="-128"/>
                <a:ea typeface="BIZ UDゴシック" panose="020B0400000000000000" pitchFamily="49" charset="-128"/>
                <a:cs typeface="+mn-lt"/>
              </a:rPr>
              <a:t>年月や日付の後に見出しと読む所では先に進めません。年月の後に写真やビデオと読み上げるかの確認が必要です。</a:t>
            </a:r>
          </a:p>
        </p:txBody>
      </p:sp>
      <p:sp>
        <p:nvSpPr>
          <p:cNvPr id="23" name="テキスト ボックス 22">
            <a:extLst>
              <a:ext uri="{FF2B5EF4-FFF2-40B4-BE49-F238E27FC236}">
                <a16:creationId xmlns:a16="http://schemas.microsoft.com/office/drawing/2014/main" id="{E8467C4D-2A03-4C4A-8705-22C79EEE18C5}"/>
              </a:ext>
            </a:extLst>
          </p:cNvPr>
          <p:cNvSpPr txBox="1"/>
          <p:nvPr/>
        </p:nvSpPr>
        <p:spPr>
          <a:xfrm>
            <a:off x="3799398" y="5547999"/>
            <a:ext cx="2743200" cy="738664"/>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1400" b="1" dirty="0">
                <a:latin typeface="BIZ UDゴシック" panose="020B0400000000000000" pitchFamily="49" charset="-128"/>
                <a:ea typeface="BIZ UDゴシック" panose="020B0400000000000000" pitchFamily="49" charset="-128"/>
              </a:rPr>
              <a:t>この手順まで進むと​、カメラアプリのビューアでの閲覧と同じ画面表示になります。</a:t>
            </a:r>
          </a:p>
        </p:txBody>
      </p:sp>
      <p:sp>
        <p:nvSpPr>
          <p:cNvPr id="20" name="四角形: 角を丸くする 19">
            <a:extLst>
              <a:ext uri="{FF2B5EF4-FFF2-40B4-BE49-F238E27FC236}">
                <a16:creationId xmlns:a16="http://schemas.microsoft.com/office/drawing/2014/main" id="{16B0CAA3-4C5B-49D3-8262-352D2DEA1944}"/>
              </a:ext>
            </a:extLst>
          </p:cNvPr>
          <p:cNvSpPr/>
          <p:nvPr/>
        </p:nvSpPr>
        <p:spPr>
          <a:xfrm>
            <a:off x="7662790" y="4461041"/>
            <a:ext cx="1864636" cy="1301584"/>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5" name="テキスト ボックス 4">
            <a:extLst>
              <a:ext uri="{FF2B5EF4-FFF2-40B4-BE49-F238E27FC236}">
                <a16:creationId xmlns:a16="http://schemas.microsoft.com/office/drawing/2014/main" id="{91ED4837-72D9-47E2-A191-1F154A0C8003}"/>
              </a:ext>
            </a:extLst>
          </p:cNvPr>
          <p:cNvSpPr txBox="1"/>
          <p:nvPr/>
        </p:nvSpPr>
        <p:spPr>
          <a:xfrm>
            <a:off x="7242528" y="3406416"/>
            <a:ext cx="2743200" cy="954108"/>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1400" b="1" dirty="0">
                <a:latin typeface="BIZ UDゴシック" panose="020B0400000000000000" pitchFamily="49" charset="-128"/>
                <a:ea typeface="BIZ UDゴシック" panose="020B0400000000000000" pitchFamily="49" charset="-128"/>
              </a:rPr>
              <a:t>ライブラリは絞り込み機能ではないため</a:t>
            </a:r>
            <a:r>
              <a:rPr lang="ja-JP" sz="1400" b="1" dirty="0">
                <a:latin typeface="BIZ UDゴシック" panose="020B0400000000000000" pitchFamily="49" charset="-128"/>
                <a:ea typeface="BIZ UDゴシック" panose="020B0400000000000000" pitchFamily="49" charset="-128"/>
              </a:rPr>
              <a:t>​</a:t>
            </a:r>
            <a:r>
              <a:rPr lang="ja-JP" altLang="en-US" sz="1400" b="1" dirty="0">
                <a:latin typeface="BIZ UDゴシック" panose="020B0400000000000000" pitchFamily="49" charset="-128"/>
                <a:ea typeface="BIZ UDゴシック" panose="020B0400000000000000" pitchFamily="49" charset="-128"/>
              </a:rPr>
              <a:t>、選んだ日付よりも前後の写真を表示することが可能です。</a:t>
            </a:r>
            <a:endParaRPr lang="ja-JP" altLang="en-US" sz="1400" b="1" dirty="0">
              <a:latin typeface="BIZ UDゴシック" panose="020B0400000000000000" pitchFamily="49" charset="-128"/>
              <a:ea typeface="BIZ UDゴシック" panose="020B0400000000000000" pitchFamily="49" charset="-128"/>
              <a:cs typeface="Calibri"/>
            </a:endParaRPr>
          </a:p>
        </p:txBody>
      </p:sp>
    </p:spTree>
    <p:extLst>
      <p:ext uri="{BB962C8B-B14F-4D97-AF65-F5344CB8AC3E}">
        <p14:creationId xmlns:p14="http://schemas.microsoft.com/office/powerpoint/2010/main" val="33372591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E7957EF6CB915E4F9E841DC62B5F05BF" ma:contentTypeVersion="8" ma:contentTypeDescription="新しいドキュメントを作成します。" ma:contentTypeScope="" ma:versionID="9fdb9252e7859daa48f339e1cd5970ba">
  <xsd:schema xmlns:xsd="http://www.w3.org/2001/XMLSchema" xmlns:xs="http://www.w3.org/2001/XMLSchema" xmlns:p="http://schemas.microsoft.com/office/2006/metadata/properties" xmlns:ns2="aa866a95-882d-4e3b-bad5-7bdcce3ea4d3" targetNamespace="http://schemas.microsoft.com/office/2006/metadata/properties" ma:root="true" ma:fieldsID="5e5aa0bf48fcd17f35ddee803c7b826e" ns2:_="">
    <xsd:import namespace="aa866a95-882d-4e3b-bad5-7bdcce3ea4d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866a95-882d-4e3b-bad5-7bdcce3ea4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686976-A2CB-43A9-97D4-0346EAD668EC}">
  <ds:schemaRefs>
    <ds:schemaRef ds:uri="http://schemas.openxmlformats.org/package/2006/metadata/core-properties"/>
    <ds:schemaRef ds:uri="http://schemas.microsoft.com/office/2006/documentManagement/types"/>
    <ds:schemaRef ds:uri="2c894bec-798d-4cf3-95d8-8ea6401a7b86"/>
    <ds:schemaRef ds:uri="http://purl.org/dc/elements/1.1/"/>
    <ds:schemaRef ds:uri="http://schemas.microsoft.com/office/2006/metadata/properties"/>
    <ds:schemaRef ds:uri="079a4871-f4a2-4665-9954-203da50962a5"/>
    <ds:schemaRef ds:uri="http://purl.org/dc/term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0EEC718E-A869-4C2F-85A8-B8A0580D7A88}">
  <ds:schemaRefs>
    <ds:schemaRef ds:uri="http://schemas.microsoft.com/sharepoint/v3/contenttype/forms"/>
  </ds:schemaRefs>
</ds:datastoreItem>
</file>

<file path=customXml/itemProps3.xml><?xml version="1.0" encoding="utf-8"?>
<ds:datastoreItem xmlns:ds="http://schemas.openxmlformats.org/officeDocument/2006/customXml" ds:itemID="{34537FE1-C7F3-4D76-A540-EF4DE5920C21}"/>
</file>

<file path=docProps/app.xml><?xml version="1.0" encoding="utf-8"?>
<Properties xmlns="http://schemas.openxmlformats.org/officeDocument/2006/extended-properties" xmlns:vt="http://schemas.openxmlformats.org/officeDocument/2006/docPropsVTypes">
  <Template/>
  <TotalTime>0</TotalTime>
  <Words>2981</Words>
  <PresentationFormat>ユーザー設定</PresentationFormat>
  <Paragraphs>261</Paragraphs>
  <Slides>18</Slides>
  <Notes>18</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18</vt:i4>
      </vt:variant>
    </vt:vector>
  </HeadingPairs>
  <TitlesOfParts>
    <vt:vector size="26" baseType="lpstr">
      <vt:lpstr>AoyagiKouzanFontT</vt:lpstr>
      <vt:lpstr>BIZ UDゴシック</vt:lpstr>
      <vt:lpstr>Meiryo UI</vt:lpstr>
      <vt:lpstr>Meiryo</vt:lpstr>
      <vt:lpstr>Meiryo</vt:lpstr>
      <vt:lpstr>游ゴシック</vt:lpstr>
      <vt:lpstr>Calibri</vt:lpstr>
      <vt:lpstr>Office Theme</vt:lpstr>
      <vt:lpstr>PowerPoint プレゼンテーション</vt:lpstr>
      <vt:lpstr>アプリ紹介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dcterms:created xsi:type="dcterms:W3CDTF">2021-06-28T04:49:22Z</dcterms:created>
  <dcterms:modified xsi:type="dcterms:W3CDTF">2024-10-22T10:06:00Z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0x010100E7957EF6CB915E4F9E841DC62B5F05BF</vt:lpwstr>
  </property>
  <property fmtid="{D5CDD505-2E9C-101B-9397-08002B2CF9AE}" pid="3" name="MediaServiceImageTags">
    <vt:lpwstr/>
  </property>
  <property fmtid="{D5CDD505-2E9C-101B-9397-08002B2CF9AE}" pid="4" name="Order">
    <vt:r8>31900</vt:r8>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y fmtid="{D5CDD505-2E9C-101B-9397-08002B2CF9AE}" pid="11" name="_SourceUrl">
    <vt:lpwstr/>
  </property>
  <property fmtid="{D5CDD505-2E9C-101B-9397-08002B2CF9AE}" pid="12" name="_SharedFileIndex">
    <vt:lpwstr/>
  </property>
</Properties>
</file>